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60" r:id="rId3"/>
    <p:sldId id="257" r:id="rId4"/>
    <p:sldId id="278" r:id="rId5"/>
    <p:sldId id="285" r:id="rId6"/>
    <p:sldId id="265" r:id="rId7"/>
    <p:sldId id="272" r:id="rId8"/>
    <p:sldId id="287" r:id="rId9"/>
    <p:sldId id="286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522"/>
    <a:srgbClr val="2B8D93"/>
    <a:srgbClr val="18405B"/>
    <a:srgbClr val="FF9300"/>
    <a:srgbClr val="FADBB9"/>
    <a:srgbClr val="F9D5AA"/>
    <a:srgbClr val="B9BD7F"/>
    <a:srgbClr val="A4A935"/>
    <a:srgbClr val="B88ABD"/>
    <a:srgbClr val="29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4306"/>
  </p:normalViewPr>
  <p:slideViewPr>
    <p:cSldViewPr snapToGrid="0">
      <p:cViewPr varScale="1">
        <p:scale>
          <a:sx n="59" d="100"/>
          <a:sy n="59" d="100"/>
        </p:scale>
        <p:origin x="200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5CA32-EEAA-A140-A9FC-686C2BC29123}" type="datetimeFigureOut">
              <a:rPr lang="en-US" smtClean="0"/>
              <a:t>8/7/25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C0744-B505-9A4C-A729-3D016354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9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C0744-B505-9A4C-A729-3D01635453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5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September 7th was the first day a person with cancer was treated on a dedicated clinical linear accelerator in London, UK.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C0744-B505-9A4C-A729-3D01635453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0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1831B-7A79-9B55-02F3-5CAEC6840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83D4B1-49AB-FC71-F65E-1F6009E50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968582-D16A-00FA-45CE-4A460153D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81262-A670-2218-3BB4-B4CBC711C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C0744-B505-9A4C-A729-3D01635453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1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98B4D-5CCA-0A21-31A9-F3335E640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DBC5C0-DD78-906C-649C-48460F078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A19F99-76C7-F985-EF60-2BA6EEEE1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E5039-ED82-3125-46DD-34604EB11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C0744-B505-9A4C-A729-3D01635453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8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9AD19-6AAE-B7C0-87D5-94F4A194D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E8BB4A-C969-E2C1-8025-905515C206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D008FB-B7CC-5C6F-4E68-4BCDA95183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819CB-544F-6F48-736B-F830B768A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C0744-B505-9A4C-A729-3D01635453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C2B6-93EB-F86B-D43E-AAC73CDFC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57F83-C5BC-3623-1D9D-9FD960E6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8F1AE-AFC9-55AA-55B6-DE41288A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758-BE4F-DD4B-9E66-1ED5F7894D18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07DE2-F08B-8296-3605-4D5FA68EC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CE6FE-1E10-BB46-540F-210FB9BF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4800-D58E-9C4F-9E63-B5C006E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5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84BB-E68B-A40D-4AE6-490EC1518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AC15F-546B-BD8F-F88F-E4B9DA8E3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ACD0F-6ADE-4DC8-FAB3-ACCE2B7F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758-BE4F-DD4B-9E66-1ED5F7894D18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2392F-D5E9-CB39-C436-D1F6D365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B5916-C964-1003-8ABC-96AE4FBF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4800-D58E-9C4F-9E63-B5C006E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4E1626-AEC4-FB1C-6216-517960496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9F29-4F0D-1962-6C47-705B5F1A2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72918-73E2-33D2-E368-64246AB9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758-BE4F-DD4B-9E66-1ED5F7894D18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2D725-061C-4D06-8C53-6C3943D3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A1A06-B1A5-F802-2759-85C0CD74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4800-D58E-9C4F-9E63-B5C006E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9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351F-6F88-C149-C21B-02CA9E07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FD313-02EE-1D07-812F-C475B71F9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D99D0-2F6E-36DD-373D-AC72A7AE3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758-BE4F-DD4B-9E66-1ED5F7894D18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9C703-65BC-C55E-F76D-A669570D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1A7D1-907E-D1CE-8BF2-6B4FABB8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4800-D58E-9C4F-9E63-B5C006E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9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C8B5-4618-1E19-36DB-38CCBE4A8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4BD85-A3C3-0B16-43B2-B9DBC3294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DCAB0-55AC-49A6-96A3-4FCAB322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758-BE4F-DD4B-9E66-1ED5F7894D18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45A5F-D081-4F17-993C-CA63AA22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0A4AD-738B-EFB0-9B0F-4E04B17C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4800-D58E-9C4F-9E63-B5C006E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7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5A679-246F-99E6-B49F-AECA3E49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BDE00-C0C0-7CEA-24F5-FBC377DAA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59F90-AF66-A35D-060E-F1921B940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0B49B-2356-C139-D2FB-A87A5F91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758-BE4F-DD4B-9E66-1ED5F7894D18}" type="datetimeFigureOut">
              <a:rPr lang="en-US" smtClean="0"/>
              <a:t>8/7/25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09B4F-E5ED-3118-3580-22C65585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11971-1EA5-A183-52E7-76568F75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4800-D58E-9C4F-9E63-B5C006E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5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25B6-5C6A-F3F9-9421-BAE71E91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0F0EA-CBDF-A3F5-8E1D-927A8CD6C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D6703-E8F2-06ED-59F4-7C3D18EF9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7D4B1-2F32-FE72-A70D-FBD5D711F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47990-DEDC-D74F-E9BE-0C2AA66EA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A88239-8443-633E-E81C-D70C2E4C1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758-BE4F-DD4B-9E66-1ED5F7894D18}" type="datetimeFigureOut">
              <a:rPr lang="en-US" smtClean="0"/>
              <a:t>8/7/25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CC278D-833A-E733-69F6-3FF986E3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B7ECCB-E886-ED39-4571-B5B170D6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4800-D58E-9C4F-9E63-B5C006E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3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D33B9-D950-631A-9DFC-5C7D538E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937BF-E90F-546B-914A-8A7473E6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758-BE4F-DD4B-9E66-1ED5F7894D18}" type="datetimeFigureOut">
              <a:rPr lang="en-US" smtClean="0"/>
              <a:t>8/7/25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D6DFD-7208-2276-A5EC-4296AB2C6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5D5A0-DC87-FDCF-3C4D-9297550A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4800-D58E-9C4F-9E63-B5C006E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5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06790-EFAB-3BFB-F032-43BF4FE2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758-BE4F-DD4B-9E66-1ED5F7894D18}" type="datetimeFigureOut">
              <a:rPr lang="en-US" smtClean="0"/>
              <a:t>8/7/25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569A9-5560-796A-5F86-C49B0ADF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64D06-E0EB-B35F-0074-7CB0E525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4800-D58E-9C4F-9E63-B5C006E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0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E836-F6B1-1E5D-C6E0-18EF0155B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25B81-64C0-39B0-03E5-1B7D74BB7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58879-7EC7-5EBE-99A8-7E76D508F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134F9-EE6E-A08B-9744-BC1E2F19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758-BE4F-DD4B-9E66-1ED5F7894D18}" type="datetimeFigureOut">
              <a:rPr lang="en-US" smtClean="0"/>
              <a:t>8/7/25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FF14C-6EC1-352C-2BDA-BC1F998F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3E229-7B71-C3D1-2DF3-9386C41C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4800-D58E-9C4F-9E63-B5C006E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7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39EA-F098-3493-F88C-A9740FA4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F87D6D-2F44-2F1B-BB48-B30F95EB3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63072-68E7-7DC5-3676-7A9440FDB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85C09-22E4-4DA2-CD8D-51512083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758-BE4F-DD4B-9E66-1ED5F7894D18}" type="datetimeFigureOut">
              <a:rPr lang="en-US" smtClean="0"/>
              <a:t>8/7/25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9A32E-45FB-3908-0955-FCCEC875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9A6D4-270F-9E49-3FD1-0F26D7AD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4800-D58E-9C4F-9E63-B5C006E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4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51349D-0137-1662-7ACF-6FE860EF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466AC-E58C-F6CE-B11E-0FF23019D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D8CBD-91A7-1731-56E7-04D83B0FC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784758-BE4F-DD4B-9E66-1ED5F7894D18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4B6F1-BB77-1B1B-FE96-AECD686DD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2C0C8-0714-1B00-3C31-A22CD8811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9B4800-D58E-9C4F-9E63-B5C006E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3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rofile.php?id=61576766134971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hyperlink" Target="https://www.linkedin.com/company/world-radiotherapy-awareness-day/about/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x.com/WorldRTDay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hyperlink" Target="https://www.worldradiotherapy.org/even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orange lines and black background&#10;&#10;AI-generated content may be incorrect.">
            <a:extLst>
              <a:ext uri="{FF2B5EF4-FFF2-40B4-BE49-F238E27FC236}">
                <a16:creationId xmlns:a16="http://schemas.microsoft.com/office/drawing/2014/main" id="{6EA1E07B-012E-091D-6641-FB1CB34F6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081" y="1753053"/>
            <a:ext cx="7599837" cy="33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72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E06B4E-B3DF-0589-352F-E8EB4147C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orange lines and black background&#10;&#10;AI-generated content may be incorrect.">
            <a:extLst>
              <a:ext uri="{FF2B5EF4-FFF2-40B4-BE49-F238E27FC236}">
                <a16:creationId xmlns:a16="http://schemas.microsoft.com/office/drawing/2014/main" id="{A36B7549-C90A-4060-65F8-9868D6CFA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52" y="337911"/>
            <a:ext cx="3281607" cy="1447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DB9F21-6217-E370-1582-5BA158A73A7D}"/>
              </a:ext>
            </a:extLst>
          </p:cNvPr>
          <p:cNvSpPr txBox="1"/>
          <p:nvPr/>
        </p:nvSpPr>
        <p:spPr>
          <a:xfrm>
            <a:off x="2471057" y="2584881"/>
            <a:ext cx="72498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26522"/>
                </a:solidFill>
                <a:latin typeface="Avenir" panose="02000503020000020003" pitchFamily="2" charset="0"/>
              </a:rPr>
              <a:t>Thank you for supporting World Radiotherapy Awareness Day!</a:t>
            </a:r>
          </a:p>
        </p:txBody>
      </p:sp>
    </p:spTree>
    <p:extLst>
      <p:ext uri="{BB962C8B-B14F-4D97-AF65-F5344CB8AC3E}">
        <p14:creationId xmlns:p14="http://schemas.microsoft.com/office/powerpoint/2010/main" val="120597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1493D2-C1DC-B26D-93AF-36E012E92EDA}"/>
              </a:ext>
            </a:extLst>
          </p:cNvPr>
          <p:cNvSpPr/>
          <p:nvPr/>
        </p:nvSpPr>
        <p:spPr>
          <a:xfrm>
            <a:off x="0" y="-11874"/>
            <a:ext cx="12192000" cy="1111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87074-4D0E-4555-E4A0-90BD46198648}"/>
              </a:ext>
            </a:extLst>
          </p:cNvPr>
          <p:cNvSpPr txBox="1"/>
          <p:nvPr/>
        </p:nvSpPr>
        <p:spPr>
          <a:xfrm>
            <a:off x="1956191" y="321189"/>
            <a:ext cx="8279618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b="1" dirty="0">
                <a:solidFill>
                  <a:schemeClr val="bg1"/>
                </a:solidFill>
                <a:latin typeface="Avenir Heavy" panose="02000503020000020003" pitchFamily="2" charset="0"/>
              </a:rPr>
              <a:t>WRAD Objectives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87DB4D-8902-162D-6D8E-C5ACC6C02692}"/>
              </a:ext>
            </a:extLst>
          </p:cNvPr>
          <p:cNvSpPr/>
          <p:nvPr/>
        </p:nvSpPr>
        <p:spPr>
          <a:xfrm>
            <a:off x="2364752" y="2236988"/>
            <a:ext cx="654908" cy="654908"/>
          </a:xfrm>
          <a:prstGeom prst="ellipse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B41CC8-8B35-A8A2-FE1D-C5BCBA9B30A8}"/>
              </a:ext>
            </a:extLst>
          </p:cNvPr>
          <p:cNvSpPr/>
          <p:nvPr/>
        </p:nvSpPr>
        <p:spPr>
          <a:xfrm>
            <a:off x="2364752" y="3124955"/>
            <a:ext cx="654908" cy="654908"/>
          </a:xfrm>
          <a:prstGeom prst="ellipse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3DE9B0-7086-5B04-BF95-01121C09AAA7}"/>
              </a:ext>
            </a:extLst>
          </p:cNvPr>
          <p:cNvSpPr/>
          <p:nvPr/>
        </p:nvSpPr>
        <p:spPr>
          <a:xfrm>
            <a:off x="2364752" y="4007842"/>
            <a:ext cx="654908" cy="654908"/>
          </a:xfrm>
          <a:prstGeom prst="ellipse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570235-2BCF-89A3-EB11-C1B035EBAF99}"/>
              </a:ext>
            </a:extLst>
          </p:cNvPr>
          <p:cNvSpPr/>
          <p:nvPr/>
        </p:nvSpPr>
        <p:spPr>
          <a:xfrm>
            <a:off x="2364752" y="4895809"/>
            <a:ext cx="654908" cy="654908"/>
          </a:xfrm>
          <a:prstGeom prst="ellipse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A2FB8E-3F1A-90A0-9C8D-C7ED12F1095C}"/>
              </a:ext>
            </a:extLst>
          </p:cNvPr>
          <p:cNvSpPr txBox="1"/>
          <p:nvPr/>
        </p:nvSpPr>
        <p:spPr>
          <a:xfrm>
            <a:off x="2400379" y="2295178"/>
            <a:ext cx="8845440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>
              <a:lnSpc>
                <a:spcPts val="4020"/>
              </a:lnSpc>
              <a:spcAft>
                <a:spcPts val="3000"/>
              </a:spcAft>
            </a:pPr>
            <a:r>
              <a:rPr lang="en-US" sz="3600" b="1" u="none" strike="noStrike" dirty="0">
                <a:effectLst/>
                <a:latin typeface="Avenir Heavy" panose="02000503020000020003" pitchFamily="2" charset="0"/>
              </a:rPr>
              <a:t>1</a:t>
            </a:r>
            <a:r>
              <a:rPr lang="en-US" sz="3600" u="none" strike="noStrike" dirty="0">
                <a:effectLst/>
                <a:latin typeface="Avenir Book" panose="02000503020000020003" pitchFamily="2" charset="0"/>
              </a:rPr>
              <a:t>	Raise Awareness</a:t>
            </a:r>
          </a:p>
          <a:p>
            <a:pPr marL="71755">
              <a:lnSpc>
                <a:spcPts val="4020"/>
              </a:lnSpc>
              <a:spcAft>
                <a:spcPts val="3000"/>
              </a:spcAft>
            </a:pPr>
            <a:r>
              <a:rPr lang="en-US" sz="3600" b="1" u="none" strike="noStrike" dirty="0">
                <a:effectLst/>
                <a:latin typeface="Avenir Heavy" panose="02000503020000020003" pitchFamily="2" charset="0"/>
              </a:rPr>
              <a:t>2</a:t>
            </a:r>
            <a:r>
              <a:rPr lang="en-US" sz="3600" u="none" strike="noStrike" dirty="0">
                <a:effectLst/>
                <a:latin typeface="Avenir Book" panose="02000503020000020003" pitchFamily="2" charset="0"/>
              </a:rPr>
              <a:t>	Highlight the Global Need</a:t>
            </a:r>
          </a:p>
          <a:p>
            <a:pPr marL="71755">
              <a:lnSpc>
                <a:spcPts val="4020"/>
              </a:lnSpc>
              <a:spcAft>
                <a:spcPts val="3000"/>
              </a:spcAft>
            </a:pPr>
            <a:r>
              <a:rPr lang="en-US" sz="3600" b="1" dirty="0">
                <a:latin typeface="Avenir Heavy" panose="02000503020000020003" pitchFamily="2" charset="0"/>
              </a:rPr>
              <a:t>3</a:t>
            </a:r>
            <a:r>
              <a:rPr lang="en-US" sz="3600" u="none" strike="noStrike" dirty="0">
                <a:effectLst/>
                <a:latin typeface="Avenir Book" panose="02000503020000020003" pitchFamily="2" charset="0"/>
              </a:rPr>
              <a:t>	Educate</a:t>
            </a:r>
          </a:p>
          <a:p>
            <a:pPr marL="71755">
              <a:lnSpc>
                <a:spcPts val="4020"/>
              </a:lnSpc>
              <a:spcAft>
                <a:spcPts val="3000"/>
              </a:spcAft>
            </a:pPr>
            <a:r>
              <a:rPr lang="en-US" sz="3600" b="1" dirty="0">
                <a:latin typeface="Avenir Heavy" panose="02000503020000020003" pitchFamily="2" charset="0"/>
              </a:rPr>
              <a:t>4</a:t>
            </a:r>
            <a:r>
              <a:rPr lang="en-US" sz="3600" u="none" strike="noStrike" dirty="0">
                <a:effectLst/>
                <a:latin typeface="Avenir Book" panose="02000503020000020003" pitchFamily="2" charset="0"/>
              </a:rPr>
              <a:t>	Recognize Radiotherapy Professions</a:t>
            </a:r>
            <a:endParaRPr lang="en-AU" sz="2800" kern="100" dirty="0">
              <a:effectLst/>
              <a:latin typeface="Avenir Book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4CF92-2D4E-136C-E285-6F6724E2B8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77678" y="182314"/>
            <a:ext cx="1746029" cy="77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5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D88D8C-49DE-C0BD-460D-3591639E6448}"/>
              </a:ext>
            </a:extLst>
          </p:cNvPr>
          <p:cNvSpPr/>
          <p:nvPr/>
        </p:nvSpPr>
        <p:spPr>
          <a:xfrm>
            <a:off x="0" y="-11874"/>
            <a:ext cx="12192000" cy="1111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23EF5D-BC6D-960D-B2D5-9F825712BA78}"/>
              </a:ext>
            </a:extLst>
          </p:cNvPr>
          <p:cNvSpPr txBox="1"/>
          <p:nvPr/>
        </p:nvSpPr>
        <p:spPr>
          <a:xfrm>
            <a:off x="1988398" y="296889"/>
            <a:ext cx="8279618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b="1" dirty="0">
                <a:solidFill>
                  <a:schemeClr val="bg1"/>
                </a:solidFill>
                <a:latin typeface="Avenir Heavy" panose="02000503020000020003" pitchFamily="2" charset="0"/>
              </a:rPr>
              <a:t>WRAD Planning 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EDF00-92CB-6584-CECC-0814907470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77678" y="182314"/>
            <a:ext cx="1746029" cy="77008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8F3A437-BBBB-2BE8-E09E-9EBB554BE300}"/>
              </a:ext>
            </a:extLst>
          </p:cNvPr>
          <p:cNvGrpSpPr/>
          <p:nvPr/>
        </p:nvGrpSpPr>
        <p:grpSpPr>
          <a:xfrm>
            <a:off x="128658" y="1743749"/>
            <a:ext cx="11934685" cy="4817362"/>
            <a:chOff x="195944" y="1743749"/>
            <a:chExt cx="11934685" cy="4817362"/>
          </a:xfrm>
        </p:grpSpPr>
        <p:pic>
          <p:nvPicPr>
            <p:cNvPr id="10" name="Picture 9" descr="A person giving a presentation to a group of people&#10;&#10;AI-generated content may be incorrect.">
              <a:extLst>
                <a:ext uri="{FF2B5EF4-FFF2-40B4-BE49-F238E27FC236}">
                  <a16:creationId xmlns:a16="http://schemas.microsoft.com/office/drawing/2014/main" id="{74AB0CB6-8A11-E0CC-DD8E-63456B67A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944" y="2537184"/>
              <a:ext cx="4391168" cy="2927445"/>
            </a:xfrm>
            <a:prstGeom prst="rect">
              <a:avLst/>
            </a:prstGeom>
          </p:spPr>
        </p:pic>
        <p:pic>
          <p:nvPicPr>
            <p:cNvPr id="14" name="Picture 13" descr="A group of people holding a sign&#10;&#10;AI-generated content may be incorrect.">
              <a:extLst>
                <a:ext uri="{FF2B5EF4-FFF2-40B4-BE49-F238E27FC236}">
                  <a16:creationId xmlns:a16="http://schemas.microsoft.com/office/drawing/2014/main" id="{CFA8B01E-D967-6496-B4C9-47AEED903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04888" y="2537184"/>
              <a:ext cx="4525741" cy="3014703"/>
            </a:xfrm>
            <a:prstGeom prst="rect">
              <a:avLst/>
            </a:prstGeom>
          </p:spPr>
        </p:pic>
        <p:pic>
          <p:nvPicPr>
            <p:cNvPr id="16" name="Picture 15" descr="A person holding a sign&#10;&#10;AI-generated content may be incorrect.">
              <a:extLst>
                <a:ext uri="{FF2B5EF4-FFF2-40B4-BE49-F238E27FC236}">
                  <a16:creationId xmlns:a16="http://schemas.microsoft.com/office/drawing/2014/main" id="{200BE88D-8707-1B56-AAC6-207D8CF4D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2442" y="1743749"/>
              <a:ext cx="2687116" cy="4817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998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C91C93-84C1-E923-3F43-CFF06AC59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173022-A20A-EEC3-AFA6-E489AA8C5928}"/>
              </a:ext>
            </a:extLst>
          </p:cNvPr>
          <p:cNvSpPr txBox="1"/>
          <p:nvPr/>
        </p:nvSpPr>
        <p:spPr>
          <a:xfrm>
            <a:off x="713959" y="3214483"/>
            <a:ext cx="58102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26522"/>
                </a:solidFill>
                <a:latin typeface="Avenir" panose="02000503020000020003" pitchFamily="2" charset="0"/>
              </a:rPr>
              <a:t>7th September</a:t>
            </a:r>
          </a:p>
          <a:p>
            <a:pPr algn="ctr"/>
            <a:r>
              <a:rPr lang="en-US" sz="4400" dirty="0">
                <a:latin typeface="Avenir" panose="02000503020000020003" pitchFamily="2" charset="0"/>
              </a:rPr>
              <a:t>Launching 2025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3B84C3-8D26-3E76-884D-A8868D8640E0}"/>
              </a:ext>
            </a:extLst>
          </p:cNvPr>
          <p:cNvSpPr/>
          <p:nvPr/>
        </p:nvSpPr>
        <p:spPr>
          <a:xfrm>
            <a:off x="0" y="-11874"/>
            <a:ext cx="12192000" cy="1111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88830-8734-E736-9118-EC5EEE12E799}"/>
              </a:ext>
            </a:extLst>
          </p:cNvPr>
          <p:cNvSpPr txBox="1"/>
          <p:nvPr/>
        </p:nvSpPr>
        <p:spPr>
          <a:xfrm>
            <a:off x="1956191" y="330393"/>
            <a:ext cx="8279618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b="1" dirty="0">
                <a:solidFill>
                  <a:schemeClr val="bg1"/>
                </a:solidFill>
                <a:latin typeface="Avenir Heavy" panose="02000503020000020003" pitchFamily="2" charset="0"/>
              </a:rPr>
              <a:t>WRAD Date</a:t>
            </a:r>
          </a:p>
        </p:txBody>
      </p:sp>
      <p:pic>
        <p:nvPicPr>
          <p:cNvPr id="9" name="Picture 8" descr="A baby sitting on a table&#10;&#10;AI-generated content may be incorrect.">
            <a:extLst>
              <a:ext uri="{FF2B5EF4-FFF2-40B4-BE49-F238E27FC236}">
                <a16:creationId xmlns:a16="http://schemas.microsoft.com/office/drawing/2014/main" id="{14149A7D-4D66-5A2D-8ED7-D1D9EA96A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915" y="1634320"/>
            <a:ext cx="3566164" cy="46684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3F251D-B29A-3C76-F5B0-93D49BCC0F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177678" y="182314"/>
            <a:ext cx="1746029" cy="77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4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F007F-F11E-982D-22F9-1CCE94C34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F496D7-0DDD-2E07-768A-89746ABB28FC}"/>
              </a:ext>
            </a:extLst>
          </p:cNvPr>
          <p:cNvSpPr/>
          <p:nvPr/>
        </p:nvSpPr>
        <p:spPr>
          <a:xfrm>
            <a:off x="0" y="-11874"/>
            <a:ext cx="12192000" cy="1111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EFAB7-6B65-D35E-2744-D0F4EDB74253}"/>
              </a:ext>
            </a:extLst>
          </p:cNvPr>
          <p:cNvSpPr txBox="1"/>
          <p:nvPr/>
        </p:nvSpPr>
        <p:spPr>
          <a:xfrm>
            <a:off x="1956191" y="321189"/>
            <a:ext cx="8279618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b="1" dirty="0">
                <a:solidFill>
                  <a:schemeClr val="bg1"/>
                </a:solidFill>
                <a:latin typeface="Avenir Heavy" panose="02000503020000020003" pitchFamily="2" charset="0"/>
              </a:rPr>
              <a:t>Who?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5E81B2-8547-0F08-B82E-856008C71238}"/>
              </a:ext>
            </a:extLst>
          </p:cNvPr>
          <p:cNvSpPr/>
          <p:nvPr/>
        </p:nvSpPr>
        <p:spPr>
          <a:xfrm>
            <a:off x="2598214" y="2295354"/>
            <a:ext cx="654908" cy="654908"/>
          </a:xfrm>
          <a:prstGeom prst="ellipse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DC845E-5D22-4B46-714B-B0967319115B}"/>
              </a:ext>
            </a:extLst>
          </p:cNvPr>
          <p:cNvSpPr/>
          <p:nvPr/>
        </p:nvSpPr>
        <p:spPr>
          <a:xfrm>
            <a:off x="2598214" y="3183321"/>
            <a:ext cx="654908" cy="654908"/>
          </a:xfrm>
          <a:prstGeom prst="ellipse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97C94-CE11-CC5E-EA5B-944F9A1F360B}"/>
              </a:ext>
            </a:extLst>
          </p:cNvPr>
          <p:cNvSpPr/>
          <p:nvPr/>
        </p:nvSpPr>
        <p:spPr>
          <a:xfrm>
            <a:off x="2598214" y="4066208"/>
            <a:ext cx="654908" cy="654908"/>
          </a:xfrm>
          <a:prstGeom prst="ellipse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169018-A77D-FFE1-CB09-518D41503630}"/>
              </a:ext>
            </a:extLst>
          </p:cNvPr>
          <p:cNvSpPr/>
          <p:nvPr/>
        </p:nvSpPr>
        <p:spPr>
          <a:xfrm>
            <a:off x="2598214" y="4954175"/>
            <a:ext cx="654908" cy="654908"/>
          </a:xfrm>
          <a:prstGeom prst="ellipse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D025B8-5720-0CED-C474-945FE83E7BFF}"/>
              </a:ext>
            </a:extLst>
          </p:cNvPr>
          <p:cNvSpPr txBox="1"/>
          <p:nvPr/>
        </p:nvSpPr>
        <p:spPr>
          <a:xfrm>
            <a:off x="2630554" y="2358850"/>
            <a:ext cx="8845440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>
              <a:lnSpc>
                <a:spcPts val="4020"/>
              </a:lnSpc>
              <a:spcAft>
                <a:spcPts val="3000"/>
              </a:spcAft>
            </a:pPr>
            <a:r>
              <a:rPr lang="en-US" sz="3600" b="1" u="none" strike="noStrike" dirty="0">
                <a:effectLst/>
                <a:latin typeface="Avenir Heavy" panose="02000503020000020003" pitchFamily="2" charset="0"/>
              </a:rPr>
              <a:t>1</a:t>
            </a:r>
            <a:r>
              <a:rPr lang="en-US" sz="3600" u="none" strike="noStrike" dirty="0">
                <a:effectLst/>
                <a:latin typeface="Avenir Book" panose="02000503020000020003" pitchFamily="2" charset="0"/>
              </a:rPr>
              <a:t>	Patient groups</a:t>
            </a:r>
          </a:p>
          <a:p>
            <a:pPr marL="71755">
              <a:lnSpc>
                <a:spcPts val="4020"/>
              </a:lnSpc>
              <a:spcAft>
                <a:spcPts val="3000"/>
              </a:spcAft>
            </a:pPr>
            <a:r>
              <a:rPr lang="en-US" sz="3600" b="1" u="none" strike="noStrike" dirty="0">
                <a:effectLst/>
                <a:latin typeface="Avenir Heavy" panose="02000503020000020003" pitchFamily="2" charset="0"/>
              </a:rPr>
              <a:t>2</a:t>
            </a:r>
            <a:r>
              <a:rPr lang="en-US" sz="3600" u="none" strike="noStrike" dirty="0">
                <a:effectLst/>
                <a:latin typeface="Avenir Book" panose="02000503020000020003" pitchFamily="2" charset="0"/>
              </a:rPr>
              <a:t>	RT societies</a:t>
            </a:r>
          </a:p>
          <a:p>
            <a:pPr marL="71755">
              <a:lnSpc>
                <a:spcPts val="4020"/>
              </a:lnSpc>
              <a:spcAft>
                <a:spcPts val="3000"/>
              </a:spcAft>
            </a:pPr>
            <a:r>
              <a:rPr lang="en-US" sz="3600" b="1" dirty="0">
                <a:latin typeface="Avenir Heavy" panose="02000503020000020003" pitchFamily="2" charset="0"/>
              </a:rPr>
              <a:t>3</a:t>
            </a:r>
            <a:r>
              <a:rPr lang="en-US" sz="3600" u="none" strike="noStrike" dirty="0">
                <a:effectLst/>
                <a:latin typeface="Avenir Book" panose="02000503020000020003" pitchFamily="2" charset="0"/>
              </a:rPr>
              <a:t>	</a:t>
            </a:r>
            <a:r>
              <a:rPr lang="en-US" sz="3600" dirty="0">
                <a:latin typeface="Avenir Book" panose="02000503020000020003" pitchFamily="2" charset="0"/>
              </a:rPr>
              <a:t>Interprofessional</a:t>
            </a:r>
            <a:endParaRPr lang="en-US" sz="3600" u="none" strike="noStrike" dirty="0">
              <a:effectLst/>
              <a:latin typeface="Avenir Book" panose="02000503020000020003" pitchFamily="2" charset="0"/>
            </a:endParaRPr>
          </a:p>
          <a:p>
            <a:pPr marL="71755">
              <a:lnSpc>
                <a:spcPts val="4020"/>
              </a:lnSpc>
              <a:spcAft>
                <a:spcPts val="3000"/>
              </a:spcAft>
            </a:pPr>
            <a:r>
              <a:rPr lang="en-US" sz="3600" b="1" dirty="0">
                <a:latin typeface="Avenir Heavy" panose="02000503020000020003" pitchFamily="2" charset="0"/>
              </a:rPr>
              <a:t>4</a:t>
            </a:r>
            <a:r>
              <a:rPr lang="en-US" sz="3600" u="none" strike="noStrike" dirty="0">
                <a:effectLst/>
                <a:latin typeface="Avenir Book" panose="02000503020000020003" pitchFamily="2" charset="0"/>
              </a:rPr>
              <a:t>	Industry partners/sponsors</a:t>
            </a:r>
            <a:endParaRPr lang="en-AU" sz="2800" kern="100" dirty="0">
              <a:effectLst/>
              <a:latin typeface="Avenir Book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B759B-8DB2-8569-5F0C-AC9EE05775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77678" y="182314"/>
            <a:ext cx="1746029" cy="77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472974-D83F-7069-ED81-C58463FD54AD}"/>
              </a:ext>
            </a:extLst>
          </p:cNvPr>
          <p:cNvSpPr/>
          <p:nvPr/>
        </p:nvSpPr>
        <p:spPr>
          <a:xfrm>
            <a:off x="0" y="-11874"/>
            <a:ext cx="12192000" cy="1111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FB0C8-BC37-4E64-1B13-8A106629C6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77678" y="182314"/>
            <a:ext cx="1746029" cy="770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150EE1-31B8-EA52-4237-ED494F32CD53}"/>
              </a:ext>
            </a:extLst>
          </p:cNvPr>
          <p:cNvSpPr txBox="1"/>
          <p:nvPr/>
        </p:nvSpPr>
        <p:spPr>
          <a:xfrm>
            <a:off x="1776309" y="340660"/>
            <a:ext cx="8279618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b="1" dirty="0">
                <a:solidFill>
                  <a:schemeClr val="bg1"/>
                </a:solidFill>
                <a:latin typeface="Avenir Heavy" panose="02000503020000020003" pitchFamily="2" charset="0"/>
              </a:rPr>
              <a:t>Theme &amp; Campaign Messages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5375F-6418-7533-53E1-A7A168B2BA34}"/>
              </a:ext>
            </a:extLst>
          </p:cNvPr>
          <p:cNvSpPr txBox="1"/>
          <p:nvPr/>
        </p:nvSpPr>
        <p:spPr>
          <a:xfrm>
            <a:off x="668773" y="2388694"/>
            <a:ext cx="110583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2400" b="1" u="none" strike="noStrike" dirty="0">
                <a:solidFill>
                  <a:srgbClr val="F26522"/>
                </a:solidFill>
                <a:effectLst/>
                <a:latin typeface="Avenir" panose="02000503020000020003" pitchFamily="2" charset="0"/>
              </a:rPr>
              <a:t>One Voice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for every patient to have access to modern radiotherapy</a:t>
            </a:r>
            <a:br>
              <a:rPr lang="en-US" sz="240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</a:br>
            <a:endParaRPr lang="en-US" sz="2400" u="none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algn="l" rtl="0" fontAlgn="base"/>
            <a:r>
              <a:rPr lang="en-US" sz="2400" b="1" u="none" strike="noStrike" dirty="0">
                <a:solidFill>
                  <a:srgbClr val="F26522"/>
                </a:solidFill>
                <a:effectLst/>
                <a:latin typeface="Avenir" panose="02000503020000020003" pitchFamily="2" charset="0"/>
              </a:rPr>
              <a:t>One Voice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for curing cancer </a:t>
            </a:r>
            <a:r>
              <a:rPr lang="en-US" sz="2400" dirty="0">
                <a:solidFill>
                  <a:srgbClr val="000000"/>
                </a:solidFill>
                <a:latin typeface="Avenir" panose="02000503020000020003" pitchFamily="2" charset="0"/>
              </a:rPr>
              <a:t>&amp;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 easing suffering with radiotherapy</a:t>
            </a:r>
          </a:p>
          <a:p>
            <a:pPr algn="l" rtl="0" fontAlgn="base"/>
            <a:endParaRPr lang="en-US" sz="2400" u="none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algn="l" rtl="0" fontAlgn="base"/>
            <a:r>
              <a:rPr lang="en-US" sz="2400" b="1" u="none" strike="noStrike" dirty="0">
                <a:solidFill>
                  <a:srgbClr val="F26522"/>
                </a:solidFill>
                <a:effectLst/>
                <a:latin typeface="Avenir" panose="02000503020000020003" pitchFamily="2" charset="0"/>
              </a:rPr>
              <a:t>One Voice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for raising awareness of radiotherapy as a safe, effective </a:t>
            </a:r>
            <a:r>
              <a:rPr lang="en-US" sz="2400" dirty="0">
                <a:solidFill>
                  <a:srgbClr val="000000"/>
                </a:solidFill>
                <a:latin typeface="Avenir" panose="02000503020000020003" pitchFamily="2" charset="0"/>
              </a:rPr>
              <a:t>&amp;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advanced treatment</a:t>
            </a:r>
          </a:p>
          <a:p>
            <a:pPr algn="l" rtl="0" fontAlgn="base"/>
            <a:br>
              <a:rPr lang="en-US" sz="240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</a:br>
            <a:r>
              <a:rPr lang="en-US" sz="2400" b="1" u="none" strike="noStrike" dirty="0">
                <a:solidFill>
                  <a:srgbClr val="F26522"/>
                </a:solidFill>
                <a:effectLst/>
                <a:latin typeface="Avenir" panose="02000503020000020003" pitchFamily="2" charset="0"/>
              </a:rPr>
              <a:t>One Workforce Voice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for well-educated </a:t>
            </a:r>
            <a:r>
              <a:rPr lang="en-US" sz="2400" dirty="0">
                <a:solidFill>
                  <a:srgbClr val="000000"/>
                </a:solidFill>
                <a:latin typeface="Avenir" panose="02000503020000020003" pitchFamily="2" charset="0"/>
              </a:rPr>
              <a:t>&amp;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 skilled radiotherapy teams </a:t>
            </a:r>
          </a:p>
          <a:p>
            <a:br>
              <a:rPr lang="en-US" sz="240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</a:br>
            <a:r>
              <a:rPr lang="en-US" sz="2400" b="1" u="none" strike="noStrike" dirty="0">
                <a:solidFill>
                  <a:srgbClr val="F26522"/>
                </a:solidFill>
                <a:effectLst/>
                <a:latin typeface="Avenir" panose="02000503020000020003" pitchFamily="2" charset="0"/>
              </a:rPr>
              <a:t>One Voice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to make lasting change for cost-effective global cancer control through radiotherapy</a:t>
            </a:r>
            <a:endParaRPr lang="en-US" sz="2400" dirty="0">
              <a:latin typeface="Avenir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CAB49D-2693-1411-EC6E-DBABBB2F7EF2}"/>
              </a:ext>
            </a:extLst>
          </p:cNvPr>
          <p:cNvSpPr txBox="1"/>
          <p:nvPr/>
        </p:nvSpPr>
        <p:spPr>
          <a:xfrm>
            <a:off x="370260" y="1402206"/>
            <a:ext cx="11451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" panose="02000503020000020003" pitchFamily="2" charset="0"/>
              </a:rPr>
              <a:t>Theme:  </a:t>
            </a:r>
            <a:r>
              <a:rPr lang="en-US" sz="4400" b="1" dirty="0">
                <a:solidFill>
                  <a:srgbClr val="F26522"/>
                </a:solidFill>
                <a:latin typeface="Avenir" panose="02000503020000020003" pitchFamily="2" charset="0"/>
              </a:rPr>
              <a:t>One Voice for Radiotherapy</a:t>
            </a:r>
          </a:p>
        </p:txBody>
      </p:sp>
    </p:spTree>
    <p:extLst>
      <p:ext uri="{BB962C8B-B14F-4D97-AF65-F5344CB8AC3E}">
        <p14:creationId xmlns:p14="http://schemas.microsoft.com/office/powerpoint/2010/main" val="318379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BEA44-7417-05EB-9E63-7B318A2FA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F945FC-B91B-AEC8-3431-026DA71D604F}"/>
              </a:ext>
            </a:extLst>
          </p:cNvPr>
          <p:cNvSpPr/>
          <p:nvPr/>
        </p:nvSpPr>
        <p:spPr>
          <a:xfrm>
            <a:off x="0" y="-11874"/>
            <a:ext cx="12192000" cy="1111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6C03C-A5C4-E9AA-AC59-1AF9A97CD3AA}"/>
              </a:ext>
            </a:extLst>
          </p:cNvPr>
          <p:cNvSpPr txBox="1"/>
          <p:nvPr/>
        </p:nvSpPr>
        <p:spPr>
          <a:xfrm>
            <a:off x="1956191" y="317141"/>
            <a:ext cx="8279618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b="1" dirty="0">
                <a:solidFill>
                  <a:schemeClr val="bg1"/>
                </a:solidFill>
                <a:latin typeface="Avenir Heavy" panose="02000503020000020003" pitchFamily="2" charset="0"/>
              </a:rPr>
              <a:t>Website and Social Media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A2CAF-0FA4-C53F-F31C-C38E4DCD06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77678" y="182314"/>
            <a:ext cx="1746029" cy="770082"/>
          </a:xfrm>
          <a:prstGeom prst="rect">
            <a:avLst/>
          </a:prstGeom>
        </p:spPr>
      </p:pic>
      <p:pic>
        <p:nvPicPr>
          <p:cNvPr id="11" name="Picture 10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0C739AA0-C8A0-4AFC-B173-AD15A150A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687" y="2342879"/>
            <a:ext cx="3323012" cy="33230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468AF0-F4FC-F147-3E6B-4E089571286A}"/>
              </a:ext>
            </a:extLst>
          </p:cNvPr>
          <p:cNvSpPr txBox="1"/>
          <p:nvPr/>
        </p:nvSpPr>
        <p:spPr>
          <a:xfrm>
            <a:off x="1175289" y="1426079"/>
            <a:ext cx="984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26522"/>
                </a:solidFill>
                <a:latin typeface="Avenir" panose="02000503020000020003" pitchFamily="2" charset="0"/>
              </a:rPr>
              <a:t>www.worldradiotherapy.org</a:t>
            </a:r>
            <a:endParaRPr lang="en-US" sz="3600" b="1" dirty="0">
              <a:solidFill>
                <a:srgbClr val="F26522"/>
              </a:solidFill>
              <a:latin typeface="Avenir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36013-3423-EB90-0FA1-F495C628AE39}"/>
              </a:ext>
            </a:extLst>
          </p:cNvPr>
          <p:cNvSpPr txBox="1"/>
          <p:nvPr/>
        </p:nvSpPr>
        <p:spPr>
          <a:xfrm>
            <a:off x="904935" y="6090911"/>
            <a:ext cx="1038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latin typeface="Avenir Book" panose="02000503020000020003" pitchFamily="2" charset="0"/>
              </a:rPr>
              <a:t>#</a:t>
            </a:r>
            <a:r>
              <a:rPr lang="en-US" sz="3200" b="1" dirty="0" err="1">
                <a:latin typeface="Avenir Book" panose="02000503020000020003" pitchFamily="2" charset="0"/>
              </a:rPr>
              <a:t>WorldRTDay</a:t>
            </a:r>
            <a:r>
              <a:rPr lang="en-US" sz="3200" b="1" dirty="0">
                <a:latin typeface="Avenir Book" panose="02000503020000020003" pitchFamily="2" charset="0"/>
              </a:rPr>
              <a:t>  #WRAD #</a:t>
            </a:r>
            <a:r>
              <a:rPr lang="en-US" sz="3200" b="1" dirty="0" err="1">
                <a:latin typeface="Avenir Book" panose="02000503020000020003" pitchFamily="2" charset="0"/>
              </a:rPr>
              <a:t>OneVoiceForRadiotherapy</a:t>
            </a:r>
            <a:endParaRPr lang="en-US" sz="6000" b="1" u="none" strike="noStrike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AB8A13-275A-6DD1-E90B-3916C48471FC}"/>
              </a:ext>
            </a:extLst>
          </p:cNvPr>
          <p:cNvSpPr txBox="1"/>
          <p:nvPr/>
        </p:nvSpPr>
        <p:spPr>
          <a:xfrm>
            <a:off x="4839101" y="2316845"/>
            <a:ext cx="71293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Avenir" panose="02000503020000020003" pitchFamily="2" charset="0"/>
              </a:rPr>
              <a:t>X - </a:t>
            </a:r>
            <a:r>
              <a:rPr lang="en-US" sz="2400" u="sng" dirty="0">
                <a:solidFill>
                  <a:srgbClr val="F26522"/>
                </a:solidFill>
                <a:latin typeface="Avenir" panose="02000503020000020003" pitchFamily="2" charset="0"/>
              </a:rPr>
              <a:t>@WorldRTDay</a:t>
            </a:r>
            <a:endParaRPr lang="en-US" sz="2400" u="sng" dirty="0">
              <a:solidFill>
                <a:srgbClr val="000000"/>
              </a:solidFill>
              <a:latin typeface="Avenir" panose="02000503020000020003" pitchFamily="2" charset="0"/>
              <a:hlinkClick r:id="rId6"/>
            </a:endParaRPr>
          </a:p>
          <a:p>
            <a:endParaRPr lang="en-US" sz="2400" dirty="0">
              <a:solidFill>
                <a:srgbClr val="000000"/>
              </a:solidFill>
              <a:latin typeface="Avenir" panose="02000503020000020003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venir" panose="02000503020000020003" pitchFamily="2" charset="0"/>
              </a:rPr>
              <a:t>Facebook - </a:t>
            </a:r>
            <a:r>
              <a:rPr lang="en-US" sz="2400" u="sng" dirty="0">
                <a:solidFill>
                  <a:srgbClr val="F26522"/>
                </a:solidFill>
                <a:latin typeface="Avenir" panose="02000503020000020003" pitchFamily="2" charset="0"/>
              </a:rPr>
              <a:t>World Radiotherapy Awareness Day</a:t>
            </a:r>
            <a:endParaRPr lang="en-US" sz="2400" u="none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rtl="0">
              <a:buNone/>
            </a:pPr>
            <a:endParaRPr lang="en-US" sz="2400" u="none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rtl="0">
              <a:buNone/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LinkedIn - </a:t>
            </a:r>
            <a:r>
              <a:rPr lang="en-US" sz="2400" u="sng" strike="noStrike" dirty="0">
                <a:solidFill>
                  <a:srgbClr val="F26522"/>
                </a:solidFill>
                <a:effectLst/>
                <a:latin typeface="Avenir" panose="02000503020000020003" pitchFamily="2" charset="0"/>
              </a:rPr>
              <a:t>World Radiotherapy Awareness Day</a:t>
            </a:r>
            <a:endParaRPr lang="en-US" sz="2400" u="sng" strike="noStrike" dirty="0">
              <a:solidFill>
                <a:srgbClr val="000000"/>
              </a:solidFill>
              <a:effectLst/>
              <a:latin typeface="Avenir" panose="02000503020000020003" pitchFamily="2" charset="0"/>
              <a:hlinkClick r:id="rId7"/>
            </a:endParaRPr>
          </a:p>
          <a:p>
            <a:endParaRPr lang="en-US" sz="2400" dirty="0">
              <a:solidFill>
                <a:srgbClr val="000000"/>
              </a:solidFill>
              <a:latin typeface="Avenir" panose="02000503020000020003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venir" panose="02000503020000020003" pitchFamily="2" charset="0"/>
              </a:rPr>
              <a:t>Instagram - </a:t>
            </a:r>
            <a:r>
              <a:rPr lang="en-US" sz="2400" u="sng" dirty="0">
                <a:solidFill>
                  <a:srgbClr val="F26522"/>
                </a:solidFill>
                <a:latin typeface="Avenir" panose="02000503020000020003" pitchFamily="2" charset="0"/>
              </a:rPr>
              <a:t>@</a:t>
            </a:r>
            <a:r>
              <a:rPr lang="en-US" sz="2400" u="sng" dirty="0" err="1">
                <a:solidFill>
                  <a:srgbClr val="F26522"/>
                </a:solidFill>
                <a:latin typeface="Avenir" panose="02000503020000020003" pitchFamily="2" charset="0"/>
              </a:rPr>
              <a:t>worldradiotherapyawarenessday</a:t>
            </a:r>
            <a:endParaRPr lang="en-US" sz="2400" u="none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rtl="0">
              <a:buNone/>
            </a:pPr>
            <a:endParaRPr lang="en-US" sz="2400" u="none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rtl="0">
              <a:buNone/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YouTube </a:t>
            </a:r>
            <a:r>
              <a:rPr lang="en-US" sz="2400" dirty="0">
                <a:solidFill>
                  <a:srgbClr val="000000"/>
                </a:solidFill>
                <a:latin typeface="Avenir" panose="02000503020000020003" pitchFamily="2" charset="0"/>
              </a:rPr>
              <a:t>- </a:t>
            </a:r>
            <a:r>
              <a:rPr lang="en-US" sz="2400" u="sng" strike="noStrike" dirty="0">
                <a:solidFill>
                  <a:srgbClr val="F26522"/>
                </a:solidFill>
                <a:effectLst/>
                <a:latin typeface="Avenir" panose="02000503020000020003" pitchFamily="2" charset="0"/>
              </a:rPr>
              <a:t>@WorldRadiotherapyAwarenessDay</a:t>
            </a:r>
            <a:endParaRPr lang="en-US" sz="2400" u="sng" strike="noStrike" dirty="0">
              <a:solidFill>
                <a:srgbClr val="000000"/>
              </a:solidFill>
              <a:effectLst/>
              <a:latin typeface="Avenir" panose="02000503020000020003" pitchFamily="2" charset="0"/>
              <a:hlinkClick r:id="rId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B87D04D-DFF6-31AC-DA54-3BBC716FEBF7}"/>
              </a:ext>
            </a:extLst>
          </p:cNvPr>
          <p:cNvGrpSpPr/>
          <p:nvPr/>
        </p:nvGrpSpPr>
        <p:grpSpPr>
          <a:xfrm>
            <a:off x="4089871" y="2221040"/>
            <a:ext cx="594604" cy="3550608"/>
            <a:chOff x="4351129" y="2242811"/>
            <a:chExt cx="594604" cy="3550608"/>
          </a:xfrm>
        </p:grpSpPr>
        <p:pic>
          <p:nvPicPr>
            <p:cNvPr id="16" name="Picture 15" descr="A white x in a circle&#10;&#10;AI-generated content may be incorrect.">
              <a:extLst>
                <a:ext uri="{FF2B5EF4-FFF2-40B4-BE49-F238E27FC236}">
                  <a16:creationId xmlns:a16="http://schemas.microsoft.com/office/drawing/2014/main" id="{38E51A5A-7D5F-2BDB-D841-08252672A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51129" y="2242811"/>
              <a:ext cx="594604" cy="613873"/>
            </a:xfrm>
            <a:prstGeom prst="rect">
              <a:avLst/>
            </a:prstGeom>
          </p:spPr>
        </p:pic>
        <p:pic>
          <p:nvPicPr>
            <p:cNvPr id="18" name="Picture 17" descr="A white letter f in a circle&#10;&#10;AI-generated content may be incorrect.">
              <a:extLst>
                <a:ext uri="{FF2B5EF4-FFF2-40B4-BE49-F238E27FC236}">
                  <a16:creationId xmlns:a16="http://schemas.microsoft.com/office/drawing/2014/main" id="{F17B90AC-4A82-7C31-263E-9EA4AC023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51129" y="2978686"/>
              <a:ext cx="594604" cy="613873"/>
            </a:xfrm>
            <a:prstGeom prst="rect">
              <a:avLst/>
            </a:prstGeom>
          </p:spPr>
        </p:pic>
        <p:pic>
          <p:nvPicPr>
            <p:cNvPr id="20" name="Picture 19" descr="A orange circle with white letters on it&#10;&#10;AI-generated content may be incorrect.">
              <a:extLst>
                <a:ext uri="{FF2B5EF4-FFF2-40B4-BE49-F238E27FC236}">
                  <a16:creationId xmlns:a16="http://schemas.microsoft.com/office/drawing/2014/main" id="{CACA8AEA-F970-9745-E4B5-159D87801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51129" y="3712306"/>
              <a:ext cx="594604" cy="613873"/>
            </a:xfrm>
            <a:prstGeom prst="rect">
              <a:avLst/>
            </a:prstGeom>
          </p:spPr>
        </p:pic>
        <p:pic>
          <p:nvPicPr>
            <p:cNvPr id="22" name="Picture 21" descr="A logo of a camera&#10;&#10;AI-generated content may be incorrect.">
              <a:extLst>
                <a:ext uri="{FF2B5EF4-FFF2-40B4-BE49-F238E27FC236}">
                  <a16:creationId xmlns:a16="http://schemas.microsoft.com/office/drawing/2014/main" id="{1D750451-4944-50FF-6E60-CF4DEF2B5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51129" y="4445926"/>
              <a:ext cx="594604" cy="613873"/>
            </a:xfrm>
            <a:prstGeom prst="rect">
              <a:avLst/>
            </a:prstGeom>
          </p:spPr>
        </p:pic>
        <p:pic>
          <p:nvPicPr>
            <p:cNvPr id="24" name="Picture 23" descr="A white and orange button with a play sign&#10;&#10;AI-generated content may be incorrect.">
              <a:extLst>
                <a:ext uri="{FF2B5EF4-FFF2-40B4-BE49-F238E27FC236}">
                  <a16:creationId xmlns:a16="http://schemas.microsoft.com/office/drawing/2014/main" id="{FDC295F2-ACEC-3D88-FA36-5244C81C0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51129" y="5179546"/>
              <a:ext cx="594604" cy="613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58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9EE8EE-020A-B5BE-71D9-C4D6CBB8A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600156-F921-4792-2499-950AD24085DC}"/>
              </a:ext>
            </a:extLst>
          </p:cNvPr>
          <p:cNvSpPr/>
          <p:nvPr/>
        </p:nvSpPr>
        <p:spPr>
          <a:xfrm>
            <a:off x="0" y="-11874"/>
            <a:ext cx="12192000" cy="1111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EBD55-8BE8-7B95-C689-991ABE932AFB}"/>
              </a:ext>
            </a:extLst>
          </p:cNvPr>
          <p:cNvSpPr txBox="1"/>
          <p:nvPr/>
        </p:nvSpPr>
        <p:spPr>
          <a:xfrm>
            <a:off x="1988398" y="296889"/>
            <a:ext cx="8279618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b="1" dirty="0">
                <a:solidFill>
                  <a:schemeClr val="bg1"/>
                </a:solidFill>
                <a:latin typeface="Avenir Heavy" panose="02000503020000020003" pitchFamily="2" charset="0"/>
              </a:rPr>
              <a:t>WRAD Launch 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1FE44-4DA6-8E45-416A-2D51BFF1A0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77678" y="182314"/>
            <a:ext cx="1746029" cy="7700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B6932C-1E57-260C-1E3A-02C6405FF7CA}"/>
              </a:ext>
            </a:extLst>
          </p:cNvPr>
          <p:cNvSpPr txBox="1"/>
          <p:nvPr/>
        </p:nvSpPr>
        <p:spPr>
          <a:xfrm>
            <a:off x="1408307" y="6062403"/>
            <a:ext cx="937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" panose="02000503020000020003" pitchFamily="2" charset="0"/>
              </a:rPr>
              <a:t>Send us your event information through a form on our </a:t>
            </a:r>
            <a:r>
              <a:rPr lang="en-US" sz="2400" u="sng" dirty="0">
                <a:solidFill>
                  <a:srgbClr val="F26522"/>
                </a:solidFill>
                <a:latin typeface="Avenir" panose="02000503020000020003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US" sz="2400" dirty="0">
                <a:latin typeface="Avenir" panose="02000503020000020003" pitchFamily="2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EE70B0-BF10-2FBC-FAB6-AAF576963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265" y="1774154"/>
            <a:ext cx="5148822" cy="3844680"/>
          </a:xfrm>
          <a:prstGeom prst="rect">
            <a:avLst/>
          </a:prstGeom>
        </p:spPr>
      </p:pic>
      <p:pic>
        <p:nvPicPr>
          <p:cNvPr id="7" name="Picture 6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BD4CAC3A-8306-6E70-5E91-AC547D621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42" y="1774154"/>
            <a:ext cx="5148822" cy="38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5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130675-E9AF-949A-F755-8C539C3FF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D0137D-A01D-6FC9-C55A-F6C0F2912694}"/>
              </a:ext>
            </a:extLst>
          </p:cNvPr>
          <p:cNvSpPr/>
          <p:nvPr/>
        </p:nvSpPr>
        <p:spPr>
          <a:xfrm>
            <a:off x="0" y="-11874"/>
            <a:ext cx="12192000" cy="1111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2363C-03BD-5AAB-5C21-A1059F59FFF5}"/>
              </a:ext>
            </a:extLst>
          </p:cNvPr>
          <p:cNvSpPr txBox="1"/>
          <p:nvPr/>
        </p:nvSpPr>
        <p:spPr>
          <a:xfrm>
            <a:off x="1956191" y="321189"/>
            <a:ext cx="8279618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b="1" dirty="0">
                <a:solidFill>
                  <a:schemeClr val="bg1"/>
                </a:solidFill>
                <a:latin typeface="Avenir Heavy" panose="02000503020000020003" pitchFamily="2" charset="0"/>
              </a:rPr>
              <a:t>WRAD Calls to Action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8E918C-4C99-D46F-DD30-A650D28E4A35}"/>
              </a:ext>
            </a:extLst>
          </p:cNvPr>
          <p:cNvSpPr/>
          <p:nvPr/>
        </p:nvSpPr>
        <p:spPr>
          <a:xfrm>
            <a:off x="1664359" y="2295354"/>
            <a:ext cx="654908" cy="654908"/>
          </a:xfrm>
          <a:prstGeom prst="ellipse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AF8460-BF5D-E15C-4BBF-1A82A6079098}"/>
              </a:ext>
            </a:extLst>
          </p:cNvPr>
          <p:cNvSpPr/>
          <p:nvPr/>
        </p:nvSpPr>
        <p:spPr>
          <a:xfrm>
            <a:off x="1664359" y="3183321"/>
            <a:ext cx="654908" cy="654908"/>
          </a:xfrm>
          <a:prstGeom prst="ellipse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330E2E-6222-C047-CE3F-A50C0F9AF125}"/>
              </a:ext>
            </a:extLst>
          </p:cNvPr>
          <p:cNvSpPr/>
          <p:nvPr/>
        </p:nvSpPr>
        <p:spPr>
          <a:xfrm>
            <a:off x="1664359" y="4066208"/>
            <a:ext cx="654908" cy="654908"/>
          </a:xfrm>
          <a:prstGeom prst="ellipse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125735F-976A-33A9-CB60-604B877C3E33}"/>
              </a:ext>
            </a:extLst>
          </p:cNvPr>
          <p:cNvSpPr/>
          <p:nvPr/>
        </p:nvSpPr>
        <p:spPr>
          <a:xfrm>
            <a:off x="1664359" y="4954175"/>
            <a:ext cx="654908" cy="654908"/>
          </a:xfrm>
          <a:prstGeom prst="ellipse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F69EF7-57D8-1FFB-5800-13AEF1D36D2E}"/>
              </a:ext>
            </a:extLst>
          </p:cNvPr>
          <p:cNvSpPr txBox="1"/>
          <p:nvPr/>
        </p:nvSpPr>
        <p:spPr>
          <a:xfrm>
            <a:off x="1696699" y="2358850"/>
            <a:ext cx="9561446" cy="330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>
              <a:lnSpc>
                <a:spcPts val="4020"/>
              </a:lnSpc>
              <a:spcAft>
                <a:spcPts val="3000"/>
              </a:spcAft>
            </a:pPr>
            <a:r>
              <a:rPr lang="en-US" sz="3600" b="1" u="none" strike="noStrike" dirty="0">
                <a:effectLst/>
                <a:latin typeface="Avenir Heavy" panose="02000503020000020003" pitchFamily="2" charset="0"/>
              </a:rPr>
              <a:t>1</a:t>
            </a:r>
            <a:r>
              <a:rPr lang="en-US" sz="3600" u="none" strike="noStrike" dirty="0">
                <a:effectLst/>
                <a:latin typeface="Avenir Book" panose="02000503020000020003" pitchFamily="2" charset="0"/>
              </a:rPr>
              <a:t>	Join us as a partner; follow our socials</a:t>
            </a:r>
          </a:p>
          <a:p>
            <a:pPr marL="71755">
              <a:lnSpc>
                <a:spcPts val="4020"/>
              </a:lnSpc>
              <a:spcAft>
                <a:spcPts val="3000"/>
              </a:spcAft>
            </a:pPr>
            <a:r>
              <a:rPr lang="en-US" sz="3600" b="1" u="none" strike="noStrike" dirty="0">
                <a:effectLst/>
                <a:latin typeface="Avenir Heavy" panose="02000503020000020003" pitchFamily="2" charset="0"/>
              </a:rPr>
              <a:t>2</a:t>
            </a:r>
            <a:r>
              <a:rPr lang="en-US" sz="3600" u="none" strike="noStrike" dirty="0">
                <a:effectLst/>
                <a:latin typeface="Avenir Book" panose="02000503020000020003" pitchFamily="2" charset="0"/>
              </a:rPr>
              <a:t>	</a:t>
            </a:r>
            <a:r>
              <a:rPr lang="en-US" sz="3600" dirty="0">
                <a:latin typeface="Avenir Book" panose="02000503020000020003" pitchFamily="2" charset="0"/>
              </a:rPr>
              <a:t>Promote through your networks, media</a:t>
            </a:r>
            <a:endParaRPr lang="en-US" sz="3600" u="none" strike="noStrike" dirty="0">
              <a:effectLst/>
              <a:latin typeface="Avenir Book" panose="02000503020000020003" pitchFamily="2" charset="0"/>
            </a:endParaRPr>
          </a:p>
          <a:p>
            <a:pPr marL="71755">
              <a:lnSpc>
                <a:spcPts val="4020"/>
              </a:lnSpc>
              <a:spcAft>
                <a:spcPts val="3000"/>
              </a:spcAft>
            </a:pPr>
            <a:r>
              <a:rPr lang="en-US" sz="3600" b="1" dirty="0">
                <a:latin typeface="Avenir Heavy" panose="02000503020000020003" pitchFamily="2" charset="0"/>
              </a:rPr>
              <a:t>3</a:t>
            </a:r>
            <a:r>
              <a:rPr lang="en-US" sz="3600" u="none" strike="noStrike" dirty="0">
                <a:effectLst/>
                <a:latin typeface="Avenir Book" panose="02000503020000020003" pitchFamily="2" charset="0"/>
              </a:rPr>
              <a:t>	</a:t>
            </a:r>
            <a:r>
              <a:rPr lang="en-US" sz="3600" dirty="0">
                <a:latin typeface="Avenir Book" panose="02000503020000020003" pitchFamily="2" charset="0"/>
              </a:rPr>
              <a:t>Link our website, newsletter articles</a:t>
            </a:r>
            <a:endParaRPr lang="en-US" sz="3600" u="none" strike="noStrike" dirty="0">
              <a:effectLst/>
              <a:latin typeface="Avenir Book" panose="02000503020000020003" pitchFamily="2" charset="0"/>
            </a:endParaRPr>
          </a:p>
          <a:p>
            <a:pPr marL="71755">
              <a:lnSpc>
                <a:spcPts val="4020"/>
              </a:lnSpc>
              <a:spcAft>
                <a:spcPts val="3000"/>
              </a:spcAft>
            </a:pPr>
            <a:r>
              <a:rPr lang="en-US" sz="3600" b="1" dirty="0">
                <a:latin typeface="Avenir Heavy" panose="02000503020000020003" pitchFamily="2" charset="0"/>
              </a:rPr>
              <a:t>4</a:t>
            </a:r>
            <a:r>
              <a:rPr lang="en-US" sz="3600" u="none" strike="noStrike" dirty="0">
                <a:effectLst/>
                <a:latin typeface="Avenir Book" panose="02000503020000020003" pitchFamily="2" charset="0"/>
              </a:rPr>
              <a:t>	Events – parliamentary, society meetings</a:t>
            </a:r>
            <a:endParaRPr lang="en-AU" sz="2800" kern="100" dirty="0">
              <a:effectLst/>
              <a:latin typeface="Avenir Book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7D3FF-0014-9E2B-6383-48DD69B0A7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77678" y="182314"/>
            <a:ext cx="1746029" cy="77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52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20958</TotalTime>
  <Words>252</Words>
  <Application>Microsoft Macintosh PowerPoint</Application>
  <PresentationFormat>Widescreen</PresentationFormat>
  <Paragraphs>50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Avenir</vt:lpstr>
      <vt:lpstr>Avenir Book</vt:lpstr>
      <vt:lpstr>Avenir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mariana rollgejser</dc:creator>
  <cp:lastModifiedBy>Ann Marie Smith</cp:lastModifiedBy>
  <cp:revision>68</cp:revision>
  <dcterms:created xsi:type="dcterms:W3CDTF">2025-03-12T06:09:18Z</dcterms:created>
  <dcterms:modified xsi:type="dcterms:W3CDTF">2025-08-11T16:45:19Z</dcterms:modified>
</cp:coreProperties>
</file>