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8" r:id="rId2"/>
    <p:sldId id="260" r:id="rId3"/>
    <p:sldId id="265" r:id="rId4"/>
    <p:sldId id="289" r:id="rId5"/>
    <p:sldId id="307" r:id="rId6"/>
    <p:sldId id="272" r:id="rId7"/>
    <p:sldId id="28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6522"/>
    <a:srgbClr val="2B8D93"/>
    <a:srgbClr val="18405B"/>
    <a:srgbClr val="FF9300"/>
    <a:srgbClr val="FADBB9"/>
    <a:srgbClr val="F9D5AA"/>
    <a:srgbClr val="B9BD7F"/>
    <a:srgbClr val="A4A935"/>
    <a:srgbClr val="B88ABD"/>
    <a:srgbClr val="298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74814"/>
  </p:normalViewPr>
  <p:slideViewPr>
    <p:cSldViewPr snapToGrid="0">
      <p:cViewPr varScale="1">
        <p:scale>
          <a:sx n="85" d="100"/>
          <a:sy n="85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5CA32-EEAA-A140-A9FC-686C2BC29123}" type="datetimeFigureOut">
              <a:rPr lang="en-US" smtClean="0"/>
              <a:t>8/24/26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C0744-B505-9A4C-A729-3D0163545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594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 you for the opportunity to talk about WRAD</a:t>
            </a:r>
          </a:p>
          <a:p>
            <a:r>
              <a:rPr lang="en-GB" dirty="0"/>
              <a:t>My name is….  </a:t>
            </a:r>
          </a:p>
          <a:p>
            <a:r>
              <a:rPr lang="en-GB" dirty="0"/>
              <a:t>Background and link to WRAD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Radiotherapy is vital for curing cancer, alleviating symptoms, and improving a patient’s quality of life.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Access to radiotherapy is directly linked to improved survival for many cancers. Radiotherapy is also a highly cost-effective cancer treatment. However, around the world, significant regional and national disparities in access to radiotherapy persist. 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Reasons include inadequate services, geographical barriers, insufficient workforce and a lack of awareness of modern radiotherapy.  </a:t>
            </a:r>
            <a:endParaRPr lang="en-AT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AT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way to overcome these disparities is to create a radiotherapy awareness day to provide a platform for the global radiotherapy community to join together and direct attention on radiotherapy to the public, media and governments</a:t>
            </a:r>
            <a:r>
              <a:rPr lang="en-AT">
                <a:effectLst/>
              </a:rPr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C0744-B505-9A4C-A729-3D016354533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64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The WRAD objectives are to:</a:t>
            </a:r>
            <a:endParaRPr lang="en-AT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AT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AU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Raise awareness about the role of radiotherapy for cancer treatment. </a:t>
            </a:r>
            <a:endParaRPr lang="en-AT" sz="120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AU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Highlight the need to improve access to radiotherapy, which is a major issue globally</a:t>
            </a:r>
            <a:endParaRPr lang="en-AT" sz="120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AU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Educate healthcare professional, patients and policy makers about the importance of radiotherapy</a:t>
            </a:r>
            <a:endParaRPr lang="en-AT" sz="120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AU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Recognise the importance of the radiotherapy professions including and the need for an adequate and skilled workforce</a:t>
            </a:r>
            <a:endParaRPr lang="en-AT" sz="120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AT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believe that a recognised World Day will amplify our efforts to address these challenges globally. </a:t>
            </a:r>
            <a:endParaRPr lang="en-AT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C0744-B505-9A4C-A729-3D016354533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553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WRAD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overarching theme is “One voice”. 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captures the fact that </a:t>
            </a:r>
            <a:r>
              <a:rPr lang="en-AU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WRAD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truly a global movement, where the whole rad </a:t>
            </a:r>
            <a:r>
              <a:rPr lang="en-AU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community, the world over has joined forces to help people living with cancer, </a:t>
            </a:r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matter where they live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AT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AT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are testing out translations to get the same meaning in other languages, and these are now on the </a:t>
            </a:r>
            <a:r>
              <a:rPr lang="en-AU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WRAD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website. </a:t>
            </a:r>
          </a:p>
          <a:p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C0744-B505-9A4C-A729-3D01635453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3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CA8BA-7AA1-8EC3-54BE-BC8ADF715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C9A287-75BC-A909-DD35-179E8ED6E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C66A18-AFFF-8E94-9A36-F5D2680DF8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42D0E-AD87-A991-BE50-A402CA8062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C0744-B505-9A4C-A729-3D01635453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247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28F7C-A040-CF7E-D8A5-2EDD82875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A325DB-3C2F-5A7D-6756-08DE9A74D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4855B6-81D2-C901-3FB2-CFE835C739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51CDC-B320-DCC2-962D-7FC6E4F211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C0744-B505-9A4C-A729-3D016354533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77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98B4D-5CCA-0A21-31A9-F3335E640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DBC5C0-DD78-906C-649C-48460F078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A19F99-76C7-F985-EF60-2BA6EEEE1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6E5039-ED82-3125-46DD-34604EB113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C0744-B505-9A4C-A729-3D016354533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288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C0744-B505-9A4C-A729-3D01635453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205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1C2B6-93EB-F86B-D43E-AAC73CDFC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B57F83-C5BC-3623-1D9D-9FD960E681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8F1AE-AFC9-55AA-55B6-DE41288A5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84758-BE4F-DD4B-9E66-1ED5F7894D1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07DE2-F08B-8296-3605-4D5FA68EC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CE6FE-1E10-BB46-540F-210FB9BF4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4800-D58E-9C4F-9E63-B5C006E3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D351F-6F88-C149-C21B-02CA9E079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FD313-02EE-1D07-812F-C475B71F9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D99D0-2F6E-36DD-373D-AC72A7AE3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84758-BE4F-DD4B-9E66-1ED5F7894D1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9C703-65BC-C55E-F76D-A669570D2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71A7D1-907E-D1CE-8BF2-6B4FABB84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4800-D58E-9C4F-9E63-B5C006E3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94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CC8B5-4618-1E19-36DB-38CCBE4A8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4BD85-A3C3-0B16-43B2-B9DBC3294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CAB0-55AC-49A6-96A3-4FCAB322B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84758-BE4F-DD4B-9E66-1ED5F7894D1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45A5F-D081-4F17-993C-CA63AA226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0A4AD-738B-EFB0-9B0F-4E04B17C6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4800-D58E-9C4F-9E63-B5C006E3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775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5A679-246F-99E6-B49F-AECA3E492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BDE00-C0C0-7CEA-24F5-FBC377DAA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59F90-AF66-A35D-060E-F1921B940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90B49B-2356-C139-D2FB-A87A5F91B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84758-BE4F-DD4B-9E66-1ED5F7894D1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09B4F-E5ED-3118-3580-22C655855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A11971-1EA5-A183-52E7-76568F75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4800-D58E-9C4F-9E63-B5C006E3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751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025B6-5C6A-F3F9-9421-BAE71E918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60F0EA-CBDF-A3F5-8E1D-927A8CD6C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D6703-E8F2-06ED-59F4-7C3D18EF9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57D4B1-2F32-FE72-A70D-FBD5D711F1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947990-DEDC-D74F-E9BE-0C2AA66EAF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A88239-8443-633E-E81C-D70C2E4C1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84758-BE4F-DD4B-9E66-1ED5F7894D1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CC278D-833A-E733-69F6-3FF986E3E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B7ECCB-E886-ED39-4571-B5B170D65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4800-D58E-9C4F-9E63-B5C006E3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3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D33B9-D950-631A-9DFC-5C7D538EF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3937BF-E90F-546B-914A-8A7473E68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84758-BE4F-DD4B-9E66-1ED5F7894D1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7D6DFD-7208-2276-A5EC-4296AB2C6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E5D5A0-DC87-FDCF-3C4D-9297550A6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4800-D58E-9C4F-9E63-B5C006E3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5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306790-EFAB-3BFB-F032-43BF4FE20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84758-BE4F-DD4B-9E66-1ED5F7894D1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7569A9-5560-796A-5F86-C49B0ADF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64D06-E0EB-B35F-0074-7CB0E525D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4800-D58E-9C4F-9E63-B5C006E3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09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CE836-F6B1-1E5D-C6E0-18EF0155B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25B81-64C0-39B0-03E5-1B7D74BB7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58879-7EC7-5EBE-99A8-7E76D508F3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134F9-EE6E-A08B-9744-BC1E2F190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84758-BE4F-DD4B-9E66-1ED5F7894D1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7FF14C-6EC1-352C-2BDA-BC1F998F0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43E229-7B71-C3D1-2DF3-9386C41C2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4800-D58E-9C4F-9E63-B5C006E3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74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439EA-F098-3493-F88C-A9740FA43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F87D6D-2F44-2F1B-BB48-B30F95EB3F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63072-68E7-7DC5-3676-7A9440FDB7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85C09-22E4-4DA2-CD8D-51512083B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84758-BE4F-DD4B-9E66-1ED5F7894D1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19A32E-45FB-3908-0955-FCCEC8751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49A6D4-270F-9E49-3FD1-0F26D7ADD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4800-D58E-9C4F-9E63-B5C006E3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46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C84BB-E68B-A40D-4AE6-490EC1518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BAC15F-546B-BD8F-F88F-E4B9DA8E3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ACD0F-6ADE-4DC8-FAB3-ACCE2B7F1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84758-BE4F-DD4B-9E66-1ED5F7894D1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2392F-D5E9-CB39-C436-D1F6D3657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B5916-C964-1003-8ABC-96AE4FBF6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4800-D58E-9C4F-9E63-B5C006E3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9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4E1626-AEC4-FB1C-6216-5179604968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8A9F29-4F0D-1962-6C47-705B5F1A2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72918-73E2-33D2-E368-64246AB92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84758-BE4F-DD4B-9E66-1ED5F7894D1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2D725-061C-4D06-8C53-6C3943D30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A1A06-B1A5-F802-2759-85C0CD744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B4800-D58E-9C4F-9E63-B5C006E3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092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51349D-0137-1662-7ACF-6FE860EFC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3466AC-E58C-F6CE-B11E-0FF23019D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D8CBD-91A7-1731-56E7-04D83B0FC7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784758-BE4F-DD4B-9E66-1ED5F7894D18}" type="datetimeFigureOut">
              <a:rPr lang="en-US" smtClean="0"/>
              <a:t>8/24/26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4B6F1-BB77-1B1B-FE96-AECD686DD9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2C0C8-0714-1B00-3C31-A22CD8811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9B4800-D58E-9C4F-9E63-B5C006E30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137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hyperlink" Target="https://www.facebook.com/profile.php?id=61576766134971" TargetMode="Externa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linkedin.com/company/world-radiotherapy-awareness-day/about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x.com/WorldRTDay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orange lines and black background&#10;&#10;AI-generated content may be incorrect.">
            <a:extLst>
              <a:ext uri="{FF2B5EF4-FFF2-40B4-BE49-F238E27FC236}">
                <a16:creationId xmlns:a16="http://schemas.microsoft.com/office/drawing/2014/main" id="{6EA1E07B-012E-091D-6641-FB1CB34F6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020" y="1219200"/>
            <a:ext cx="10020675" cy="44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572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1493D2-C1DC-B26D-93AF-36E012E92EDA}"/>
              </a:ext>
            </a:extLst>
          </p:cNvPr>
          <p:cNvSpPr/>
          <p:nvPr/>
        </p:nvSpPr>
        <p:spPr>
          <a:xfrm>
            <a:off x="0" y="-11874"/>
            <a:ext cx="12192000" cy="11116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287074-4D0E-4555-E4A0-90BD46198648}"/>
              </a:ext>
            </a:extLst>
          </p:cNvPr>
          <p:cNvSpPr txBox="1"/>
          <p:nvPr/>
        </p:nvSpPr>
        <p:spPr>
          <a:xfrm>
            <a:off x="1956191" y="321189"/>
            <a:ext cx="8279618" cy="595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4000" b="1" dirty="0">
                <a:solidFill>
                  <a:schemeClr val="bg1"/>
                </a:solidFill>
                <a:latin typeface="Avenir Heavy" panose="02000503020000020003" pitchFamily="2" charset="0"/>
              </a:rPr>
              <a:t>Recap on WRAD Objectives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487DB4D-8902-162D-6D8E-C5ACC6C02692}"/>
              </a:ext>
            </a:extLst>
          </p:cNvPr>
          <p:cNvSpPr/>
          <p:nvPr/>
        </p:nvSpPr>
        <p:spPr>
          <a:xfrm>
            <a:off x="1469402" y="1932188"/>
            <a:ext cx="654908" cy="654908"/>
          </a:xfrm>
          <a:prstGeom prst="ellipse">
            <a:avLst/>
          </a:prstGeom>
          <a:solidFill>
            <a:srgbClr val="F265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5B41CC8-8B35-A8A2-FE1D-C5BCBA9B30A8}"/>
              </a:ext>
            </a:extLst>
          </p:cNvPr>
          <p:cNvSpPr/>
          <p:nvPr/>
        </p:nvSpPr>
        <p:spPr>
          <a:xfrm>
            <a:off x="1469402" y="2820155"/>
            <a:ext cx="654908" cy="654908"/>
          </a:xfrm>
          <a:prstGeom prst="ellipse">
            <a:avLst/>
          </a:prstGeom>
          <a:solidFill>
            <a:srgbClr val="F265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A3DE9B0-7086-5B04-BF95-01121C09AAA7}"/>
              </a:ext>
            </a:extLst>
          </p:cNvPr>
          <p:cNvSpPr/>
          <p:nvPr/>
        </p:nvSpPr>
        <p:spPr>
          <a:xfrm>
            <a:off x="1469402" y="3703042"/>
            <a:ext cx="654908" cy="654908"/>
          </a:xfrm>
          <a:prstGeom prst="ellipse">
            <a:avLst/>
          </a:prstGeom>
          <a:solidFill>
            <a:srgbClr val="F265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2570235-2BCF-89A3-EB11-C1B035EBAF99}"/>
              </a:ext>
            </a:extLst>
          </p:cNvPr>
          <p:cNvSpPr/>
          <p:nvPr/>
        </p:nvSpPr>
        <p:spPr>
          <a:xfrm>
            <a:off x="1469402" y="4591009"/>
            <a:ext cx="654908" cy="654908"/>
          </a:xfrm>
          <a:prstGeom prst="ellipse">
            <a:avLst/>
          </a:prstGeom>
          <a:solidFill>
            <a:srgbClr val="F265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A2FB8E-3F1A-90A0-9C8D-C7ED12F1095C}"/>
              </a:ext>
            </a:extLst>
          </p:cNvPr>
          <p:cNvSpPr txBox="1"/>
          <p:nvPr/>
        </p:nvSpPr>
        <p:spPr>
          <a:xfrm>
            <a:off x="1469402" y="1939947"/>
            <a:ext cx="8845440" cy="3305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">
              <a:lnSpc>
                <a:spcPts val="4020"/>
              </a:lnSpc>
              <a:spcAft>
                <a:spcPts val="3000"/>
              </a:spcAft>
            </a:pPr>
            <a:r>
              <a:rPr lang="en-US" sz="3600" b="1" u="none" strike="noStrike" dirty="0">
                <a:effectLst/>
                <a:latin typeface="Avenir Heavy" panose="02000503020000020003" pitchFamily="2" charset="0"/>
              </a:rPr>
              <a:t>1</a:t>
            </a:r>
            <a:r>
              <a:rPr lang="en-US" sz="3600" b="1" u="none" strike="noStrike" dirty="0">
                <a:effectLst/>
                <a:latin typeface="Avenir Book" panose="02000503020000020003" pitchFamily="2" charset="0"/>
              </a:rPr>
              <a:t>	Raise Awareness</a:t>
            </a:r>
          </a:p>
          <a:p>
            <a:pPr marL="71755">
              <a:lnSpc>
                <a:spcPts val="4020"/>
              </a:lnSpc>
              <a:spcAft>
                <a:spcPts val="3000"/>
              </a:spcAft>
            </a:pPr>
            <a:r>
              <a:rPr lang="en-US" sz="3600" b="1" u="none" strike="noStrike" dirty="0">
                <a:effectLst/>
                <a:latin typeface="Avenir Heavy" panose="02000503020000020003" pitchFamily="2" charset="0"/>
              </a:rPr>
              <a:t>2</a:t>
            </a:r>
            <a:r>
              <a:rPr lang="en-US" sz="3600" b="1" u="none" strike="noStrike" dirty="0">
                <a:effectLst/>
                <a:latin typeface="Avenir Book" panose="02000503020000020003" pitchFamily="2" charset="0"/>
              </a:rPr>
              <a:t>	Highlight the </a:t>
            </a:r>
            <a:r>
              <a:rPr lang="en-US" sz="3600" b="1" dirty="0">
                <a:latin typeface="Avenir Book" panose="02000503020000020003" pitchFamily="2" charset="0"/>
              </a:rPr>
              <a:t>G</a:t>
            </a:r>
            <a:r>
              <a:rPr lang="en-US" sz="3600" b="1" u="none" strike="noStrike" dirty="0">
                <a:effectLst/>
                <a:latin typeface="Avenir Book" panose="02000503020000020003" pitchFamily="2" charset="0"/>
              </a:rPr>
              <a:t>lobal Need</a:t>
            </a:r>
          </a:p>
          <a:p>
            <a:pPr marL="71755">
              <a:lnSpc>
                <a:spcPts val="4020"/>
              </a:lnSpc>
              <a:spcAft>
                <a:spcPts val="3000"/>
              </a:spcAft>
            </a:pPr>
            <a:r>
              <a:rPr lang="en-US" sz="3600" b="1" dirty="0">
                <a:latin typeface="Avenir Heavy" panose="02000503020000020003" pitchFamily="2" charset="0"/>
              </a:rPr>
              <a:t>3</a:t>
            </a:r>
            <a:r>
              <a:rPr lang="en-US" sz="3600" b="1" u="none" strike="noStrike" dirty="0">
                <a:effectLst/>
                <a:latin typeface="Avenir Book" panose="02000503020000020003" pitchFamily="2" charset="0"/>
              </a:rPr>
              <a:t>	Educate</a:t>
            </a:r>
          </a:p>
          <a:p>
            <a:pPr marL="814705" indent="-742950">
              <a:lnSpc>
                <a:spcPts val="4020"/>
              </a:lnSpc>
              <a:spcAft>
                <a:spcPts val="3000"/>
              </a:spcAft>
              <a:buAutoNum type="arabicPlain" startAt="4"/>
            </a:pPr>
            <a:r>
              <a:rPr lang="en-US" sz="3600" b="1" u="none" strike="noStrike" dirty="0">
                <a:effectLst/>
                <a:latin typeface="Avenir Book" panose="02000503020000020003" pitchFamily="2" charset="0"/>
              </a:rPr>
              <a:t>Recognize Radiotherapy Professions</a:t>
            </a:r>
            <a:endParaRPr lang="en-AU" sz="2800" b="1" kern="100" dirty="0">
              <a:effectLst/>
              <a:latin typeface="Avenir Book" panose="02000503020000020003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F4CF92-2D4E-136C-E285-6F6724E2B8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177678" y="182314"/>
            <a:ext cx="1746029" cy="77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757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472974-D83F-7069-ED81-C58463FD54AD}"/>
              </a:ext>
            </a:extLst>
          </p:cNvPr>
          <p:cNvSpPr/>
          <p:nvPr/>
        </p:nvSpPr>
        <p:spPr>
          <a:xfrm>
            <a:off x="0" y="-11874"/>
            <a:ext cx="12192000" cy="11116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8FB0C8-BC37-4E64-1B13-8A106629C6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177678" y="182314"/>
            <a:ext cx="1746029" cy="7700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150EE1-31B8-EA52-4237-ED494F32CD53}"/>
              </a:ext>
            </a:extLst>
          </p:cNvPr>
          <p:cNvSpPr txBox="1"/>
          <p:nvPr/>
        </p:nvSpPr>
        <p:spPr>
          <a:xfrm>
            <a:off x="1776309" y="340660"/>
            <a:ext cx="8279618" cy="595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4000" b="1">
                <a:solidFill>
                  <a:schemeClr val="bg1"/>
                </a:solidFill>
                <a:latin typeface="Avenir Heavy" panose="02000503020000020003" pitchFamily="2" charset="0"/>
              </a:rPr>
              <a:t>Campaign Messages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15375F-6418-7533-53E1-A7A168B2BA34}"/>
              </a:ext>
            </a:extLst>
          </p:cNvPr>
          <p:cNvSpPr txBox="1"/>
          <p:nvPr/>
        </p:nvSpPr>
        <p:spPr>
          <a:xfrm>
            <a:off x="1246717" y="2151371"/>
            <a:ext cx="99209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n-US" sz="2400" b="1" u="none" strike="noStrike">
                <a:solidFill>
                  <a:srgbClr val="F26522"/>
                </a:solidFill>
                <a:effectLst/>
                <a:latin typeface="Avenir" panose="02000503020000020003" pitchFamily="2" charset="0"/>
              </a:rPr>
              <a:t>One Voice </a:t>
            </a:r>
            <a:r>
              <a:rPr lang="en-US" sz="2400" b="1" u="none" strike="noStrike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for every patient to have access to modern radiotherapy</a:t>
            </a:r>
            <a:br>
              <a:rPr lang="en-US" sz="2400" b="1" u="none" strike="noStrike">
                <a:solidFill>
                  <a:srgbClr val="000000"/>
                </a:solidFill>
                <a:effectLst/>
                <a:latin typeface="Avenir" panose="02000503020000020003" pitchFamily="2" charset="0"/>
              </a:rPr>
            </a:br>
            <a:endParaRPr lang="en-US" sz="2400" b="1" u="none" strike="noStrike">
              <a:solidFill>
                <a:srgbClr val="000000"/>
              </a:solidFill>
              <a:effectLst/>
              <a:latin typeface="Avenir" panose="02000503020000020003" pitchFamily="2" charset="0"/>
            </a:endParaRPr>
          </a:p>
          <a:p>
            <a:pPr algn="l" rtl="0" fontAlgn="base"/>
            <a:r>
              <a:rPr lang="en-US" sz="2400" b="1" u="none" strike="noStrike">
                <a:solidFill>
                  <a:srgbClr val="F26522"/>
                </a:solidFill>
                <a:effectLst/>
                <a:latin typeface="Avenir" panose="02000503020000020003" pitchFamily="2" charset="0"/>
              </a:rPr>
              <a:t>One Voice </a:t>
            </a:r>
            <a:r>
              <a:rPr lang="en-US" sz="2400" b="1" u="none" strike="noStrike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for curing cancer </a:t>
            </a:r>
            <a:r>
              <a:rPr lang="en-US" sz="2400" b="1">
                <a:solidFill>
                  <a:srgbClr val="000000"/>
                </a:solidFill>
                <a:latin typeface="Avenir" panose="02000503020000020003" pitchFamily="2" charset="0"/>
              </a:rPr>
              <a:t>&amp;</a:t>
            </a:r>
            <a:r>
              <a:rPr lang="en-US" sz="2400" b="1" u="none" strike="noStrike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 easing suffering with radiotherapy</a:t>
            </a:r>
          </a:p>
          <a:p>
            <a:pPr algn="l" rtl="0" fontAlgn="base"/>
            <a:endParaRPr lang="en-US" sz="2400" b="1" u="none" strike="noStrike">
              <a:solidFill>
                <a:srgbClr val="000000"/>
              </a:solidFill>
              <a:effectLst/>
              <a:latin typeface="Avenir" panose="02000503020000020003" pitchFamily="2" charset="0"/>
            </a:endParaRPr>
          </a:p>
          <a:p>
            <a:pPr algn="l" rtl="0" fontAlgn="base"/>
            <a:r>
              <a:rPr lang="en-US" sz="2400" b="1" u="none" strike="noStrike">
                <a:solidFill>
                  <a:srgbClr val="F26522"/>
                </a:solidFill>
                <a:effectLst/>
                <a:latin typeface="Avenir" panose="02000503020000020003" pitchFamily="2" charset="0"/>
              </a:rPr>
              <a:t>One Voice </a:t>
            </a:r>
            <a:r>
              <a:rPr lang="en-US" sz="2400" b="1" u="none" strike="noStrike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for raising awareness of radiotherapy as a safe, effective treatment</a:t>
            </a:r>
          </a:p>
          <a:p>
            <a:pPr algn="l" rtl="0" fontAlgn="base"/>
            <a:br>
              <a:rPr lang="en-US" sz="2400" b="1" u="none" strike="noStrike">
                <a:solidFill>
                  <a:srgbClr val="000000"/>
                </a:solidFill>
                <a:effectLst/>
                <a:latin typeface="Avenir" panose="02000503020000020003" pitchFamily="2" charset="0"/>
              </a:rPr>
            </a:br>
            <a:r>
              <a:rPr lang="en-US" sz="2400" b="1" u="none" strike="noStrike">
                <a:solidFill>
                  <a:srgbClr val="F26522"/>
                </a:solidFill>
                <a:effectLst/>
                <a:latin typeface="Avenir" panose="02000503020000020003" pitchFamily="2" charset="0"/>
              </a:rPr>
              <a:t>One Workforce Voice </a:t>
            </a:r>
            <a:r>
              <a:rPr lang="en-US" sz="2400" b="1" u="none" strike="noStrike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for well-educated </a:t>
            </a:r>
            <a:r>
              <a:rPr lang="en-US" sz="2400" b="1">
                <a:solidFill>
                  <a:srgbClr val="000000"/>
                </a:solidFill>
                <a:latin typeface="Avenir" panose="02000503020000020003" pitchFamily="2" charset="0"/>
              </a:rPr>
              <a:t>&amp;</a:t>
            </a:r>
            <a:r>
              <a:rPr lang="en-US" sz="2400" b="1" u="none" strike="noStrike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 skilled radiotherapy teams </a:t>
            </a:r>
          </a:p>
          <a:p>
            <a:br>
              <a:rPr lang="en-US" sz="2400" b="1" u="none" strike="noStrike">
                <a:solidFill>
                  <a:srgbClr val="000000"/>
                </a:solidFill>
                <a:effectLst/>
                <a:latin typeface="Avenir" panose="02000503020000020003" pitchFamily="2" charset="0"/>
              </a:rPr>
            </a:br>
            <a:r>
              <a:rPr lang="en-US" sz="2400" b="1" u="none" strike="noStrike">
                <a:solidFill>
                  <a:srgbClr val="F26522"/>
                </a:solidFill>
                <a:effectLst/>
                <a:latin typeface="Avenir" panose="02000503020000020003" pitchFamily="2" charset="0"/>
              </a:rPr>
              <a:t>One Voice </a:t>
            </a:r>
            <a:r>
              <a:rPr lang="en-US" sz="2400" b="1" u="none" strike="noStrike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to make lasting change for cost-effective global cancer control through radiotherapy</a:t>
            </a:r>
            <a:endParaRPr lang="en-US" sz="2400" b="1">
              <a:latin typeface="Avenir" panose="02000503020000020003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CAB49D-2693-1411-EC6E-DBABBB2F7EF2}"/>
              </a:ext>
            </a:extLst>
          </p:cNvPr>
          <p:cNvSpPr txBox="1"/>
          <p:nvPr/>
        </p:nvSpPr>
        <p:spPr>
          <a:xfrm>
            <a:off x="316561" y="1288229"/>
            <a:ext cx="114514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latin typeface="Avenir" panose="02000503020000020003" pitchFamily="2" charset="0"/>
              </a:rPr>
              <a:t>Theme:  </a:t>
            </a:r>
            <a:r>
              <a:rPr lang="en-US" sz="4400" b="1">
                <a:solidFill>
                  <a:srgbClr val="F26522"/>
                </a:solidFill>
                <a:latin typeface="Avenir" panose="02000503020000020003" pitchFamily="2" charset="0"/>
              </a:rPr>
              <a:t>One Voice for Radiotherapy</a:t>
            </a:r>
          </a:p>
        </p:txBody>
      </p:sp>
    </p:spTree>
    <p:extLst>
      <p:ext uri="{BB962C8B-B14F-4D97-AF65-F5344CB8AC3E}">
        <p14:creationId xmlns:p14="http://schemas.microsoft.com/office/powerpoint/2010/main" val="3183796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F7D761-8A20-2E88-A99C-34B70A2FE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5B4F7E-DF59-E1AA-D658-196733D1B029}"/>
              </a:ext>
            </a:extLst>
          </p:cNvPr>
          <p:cNvSpPr/>
          <p:nvPr/>
        </p:nvSpPr>
        <p:spPr>
          <a:xfrm>
            <a:off x="0" y="0"/>
            <a:ext cx="12192000" cy="11116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E3EB96-AF53-C8DA-554A-80A27495FC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177678" y="182314"/>
            <a:ext cx="1746029" cy="77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781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8EAB04-024F-EE07-1B4E-730878415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03EB89-7769-35F8-B464-D437C789467E}"/>
              </a:ext>
            </a:extLst>
          </p:cNvPr>
          <p:cNvSpPr/>
          <p:nvPr/>
        </p:nvSpPr>
        <p:spPr>
          <a:xfrm>
            <a:off x="0" y="-11874"/>
            <a:ext cx="12192000" cy="11116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28B222-C914-5F49-B957-BE0451BD6C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177678" y="182314"/>
            <a:ext cx="1746029" cy="77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79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4BEA44-7417-05EB-9E63-7B318A2FA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5F945FC-B91B-AEC8-3431-026DA71D604F}"/>
              </a:ext>
            </a:extLst>
          </p:cNvPr>
          <p:cNvSpPr/>
          <p:nvPr/>
        </p:nvSpPr>
        <p:spPr>
          <a:xfrm>
            <a:off x="0" y="-11874"/>
            <a:ext cx="12192000" cy="11116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86C03C-A5C4-E9AA-AC59-1AF9A97CD3AA}"/>
              </a:ext>
            </a:extLst>
          </p:cNvPr>
          <p:cNvSpPr txBox="1"/>
          <p:nvPr/>
        </p:nvSpPr>
        <p:spPr>
          <a:xfrm>
            <a:off x="1956191" y="317141"/>
            <a:ext cx="8279618" cy="595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4000" b="1">
                <a:solidFill>
                  <a:schemeClr val="bg1"/>
                </a:solidFill>
                <a:latin typeface="Avenir Heavy" panose="02000503020000020003" pitchFamily="2" charset="0"/>
              </a:rPr>
              <a:t>Social Media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EA2CAF-0FA4-C53F-F31C-C38E4DCD06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177678" y="182314"/>
            <a:ext cx="1746029" cy="7700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468AF0-F4FC-F147-3E6B-4E089571286A}"/>
              </a:ext>
            </a:extLst>
          </p:cNvPr>
          <p:cNvSpPr txBox="1"/>
          <p:nvPr/>
        </p:nvSpPr>
        <p:spPr>
          <a:xfrm>
            <a:off x="1264700" y="1313631"/>
            <a:ext cx="96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www.worldradiotherapy.org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736013-3423-EB90-0FA1-F495C628AE39}"/>
              </a:ext>
            </a:extLst>
          </p:cNvPr>
          <p:cNvSpPr txBox="1"/>
          <p:nvPr/>
        </p:nvSpPr>
        <p:spPr>
          <a:xfrm>
            <a:off x="2569227" y="5943027"/>
            <a:ext cx="10382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#WorldRTDay  #WRAD #OneVoiceForRadiotherapy</a:t>
            </a:r>
            <a:endParaRPr lang="en-US" sz="2400" b="1" u="none" strike="noStrike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AB8A13-275A-6DD1-E90B-3916C48471FC}"/>
              </a:ext>
            </a:extLst>
          </p:cNvPr>
          <p:cNvSpPr txBox="1"/>
          <p:nvPr/>
        </p:nvSpPr>
        <p:spPr>
          <a:xfrm>
            <a:off x="3048335" y="2173842"/>
            <a:ext cx="712934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u="none" strike="noStrike" dirty="0">
                <a:solidFill>
                  <a:srgbClr val="000000"/>
                </a:solidFill>
                <a:effectLst/>
                <a:latin typeface="Avenir" panose="02000503020000020003" pitchFamily="2" charset="0"/>
              </a:rPr>
              <a:t> </a:t>
            </a:r>
            <a:r>
              <a:rPr lang="en-US" sz="2400" b="1" dirty="0">
                <a:solidFill>
                  <a:srgbClr val="000000"/>
                </a:solidFill>
              </a:rPr>
              <a:t>X - </a:t>
            </a:r>
            <a:r>
              <a:rPr lang="en-US" sz="2400" b="1" u="sng" dirty="0">
                <a:solidFill>
                  <a:srgbClr val="F26522"/>
                </a:solidFill>
              </a:rPr>
              <a:t>@WorldRTDay</a:t>
            </a:r>
            <a:endParaRPr lang="en-US" sz="2400" b="1" u="sng" dirty="0">
              <a:solidFill>
                <a:srgbClr val="000000"/>
              </a:solidFill>
              <a:hlinkClick r:id="rId5"/>
            </a:endParaRPr>
          </a:p>
          <a:p>
            <a:endParaRPr lang="en-US" sz="2400" b="1" dirty="0">
              <a:solidFill>
                <a:srgbClr val="000000"/>
              </a:solidFill>
            </a:endParaRPr>
          </a:p>
          <a:p>
            <a:r>
              <a:rPr lang="en-US" sz="2400" b="1" dirty="0">
                <a:solidFill>
                  <a:srgbClr val="000000"/>
                </a:solidFill>
              </a:rPr>
              <a:t>Facebook - </a:t>
            </a:r>
            <a:r>
              <a:rPr lang="en-US" sz="2400" b="1" u="sng" dirty="0">
                <a:solidFill>
                  <a:srgbClr val="F26522"/>
                </a:solidFill>
              </a:rPr>
              <a:t>World Radiotherapy Awareness Day</a:t>
            </a:r>
            <a:endParaRPr lang="en-US" sz="2400" b="1" u="none" strike="noStrike" dirty="0">
              <a:solidFill>
                <a:srgbClr val="000000"/>
              </a:solidFill>
              <a:effectLst/>
            </a:endParaRPr>
          </a:p>
          <a:p>
            <a:pPr rtl="0">
              <a:buNone/>
            </a:pPr>
            <a:endParaRPr lang="en-US" sz="2400" b="1" u="none" strike="noStrike" dirty="0">
              <a:solidFill>
                <a:srgbClr val="000000"/>
              </a:solidFill>
              <a:effectLst/>
            </a:endParaRPr>
          </a:p>
          <a:p>
            <a:pPr rtl="0">
              <a:buNone/>
            </a:pPr>
            <a:r>
              <a:rPr lang="en-US" sz="2400" b="1" u="none" strike="noStrike" dirty="0">
                <a:solidFill>
                  <a:srgbClr val="000000"/>
                </a:solidFill>
                <a:effectLst/>
              </a:rPr>
              <a:t>LinkedIn - </a:t>
            </a:r>
            <a:r>
              <a:rPr lang="en-US" sz="2400" b="1" u="sng" strike="noStrike" dirty="0">
                <a:solidFill>
                  <a:srgbClr val="F26522"/>
                </a:solidFill>
                <a:effectLst/>
              </a:rPr>
              <a:t>World Radiotherapy Awareness Day</a:t>
            </a:r>
            <a:endParaRPr lang="en-US" sz="2400" b="1" u="sng" strike="noStrike" dirty="0">
              <a:solidFill>
                <a:srgbClr val="000000"/>
              </a:solidFill>
              <a:effectLst/>
              <a:hlinkClick r:id="rId6"/>
            </a:endParaRPr>
          </a:p>
          <a:p>
            <a:endParaRPr lang="en-US" sz="2400" b="1" dirty="0">
              <a:solidFill>
                <a:srgbClr val="000000"/>
              </a:solidFill>
            </a:endParaRPr>
          </a:p>
          <a:p>
            <a:r>
              <a:rPr lang="en-US" sz="2400" b="1" dirty="0">
                <a:solidFill>
                  <a:srgbClr val="000000"/>
                </a:solidFill>
              </a:rPr>
              <a:t>Instagram - </a:t>
            </a:r>
            <a:r>
              <a:rPr lang="en-US" sz="2400" b="1" u="sng" dirty="0">
                <a:solidFill>
                  <a:srgbClr val="F26522"/>
                </a:solidFill>
              </a:rPr>
              <a:t>@worldradiotherapyawarenessday</a:t>
            </a:r>
            <a:endParaRPr lang="en-US" sz="2400" b="1" u="none" strike="noStrike" dirty="0">
              <a:solidFill>
                <a:srgbClr val="000000"/>
              </a:solidFill>
              <a:effectLst/>
            </a:endParaRPr>
          </a:p>
          <a:p>
            <a:pPr rtl="0">
              <a:buNone/>
            </a:pPr>
            <a:endParaRPr lang="en-US" sz="2400" b="1" u="none" strike="noStrike" dirty="0">
              <a:solidFill>
                <a:srgbClr val="000000"/>
              </a:solidFill>
              <a:effectLst/>
            </a:endParaRPr>
          </a:p>
          <a:p>
            <a:pPr rtl="0">
              <a:buNone/>
            </a:pPr>
            <a:r>
              <a:rPr lang="en-US" sz="2400" b="1" u="none" strike="noStrike" dirty="0">
                <a:solidFill>
                  <a:srgbClr val="000000"/>
                </a:solidFill>
                <a:effectLst/>
              </a:rPr>
              <a:t>YouTube </a:t>
            </a:r>
            <a:r>
              <a:rPr lang="en-US" sz="2400" b="1" dirty="0">
                <a:solidFill>
                  <a:srgbClr val="000000"/>
                </a:solidFill>
              </a:rPr>
              <a:t>- </a:t>
            </a:r>
            <a:r>
              <a:rPr lang="en-US" sz="2400" b="1" u="sng" strike="noStrike" dirty="0">
                <a:solidFill>
                  <a:srgbClr val="F26522"/>
                </a:solidFill>
                <a:effectLst/>
              </a:rPr>
              <a:t>@WorldRadiotherapyAwarenessDay</a:t>
            </a:r>
            <a:endParaRPr lang="en-US" sz="2400" b="1" u="sng" strike="noStrike" dirty="0">
              <a:solidFill>
                <a:srgbClr val="000000"/>
              </a:solidFill>
              <a:effectLst/>
              <a:hlinkClick r:id="rId7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B87D04D-DFF6-31AC-DA54-3BBC716FEBF7}"/>
              </a:ext>
            </a:extLst>
          </p:cNvPr>
          <p:cNvGrpSpPr/>
          <p:nvPr/>
        </p:nvGrpSpPr>
        <p:grpSpPr>
          <a:xfrm>
            <a:off x="2453731" y="2054095"/>
            <a:ext cx="594604" cy="3550608"/>
            <a:chOff x="4351129" y="2242811"/>
            <a:chExt cx="594604" cy="3550608"/>
          </a:xfrm>
        </p:grpSpPr>
        <p:pic>
          <p:nvPicPr>
            <p:cNvPr id="16" name="Picture 15" descr="A white x in a circle&#10;&#10;AI-generated content may be incorrect.">
              <a:extLst>
                <a:ext uri="{FF2B5EF4-FFF2-40B4-BE49-F238E27FC236}">
                  <a16:creationId xmlns:a16="http://schemas.microsoft.com/office/drawing/2014/main" id="{38E51A5A-7D5F-2BDB-D841-08252672A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51129" y="2242811"/>
              <a:ext cx="594604" cy="613873"/>
            </a:xfrm>
            <a:prstGeom prst="rect">
              <a:avLst/>
            </a:prstGeom>
          </p:spPr>
        </p:pic>
        <p:pic>
          <p:nvPicPr>
            <p:cNvPr id="18" name="Picture 17" descr="A white letter f in a circle&#10;&#10;AI-generated content may be incorrect.">
              <a:extLst>
                <a:ext uri="{FF2B5EF4-FFF2-40B4-BE49-F238E27FC236}">
                  <a16:creationId xmlns:a16="http://schemas.microsoft.com/office/drawing/2014/main" id="{F17B90AC-4A82-7C31-263E-9EA4AC023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51129" y="2978686"/>
              <a:ext cx="594604" cy="613873"/>
            </a:xfrm>
            <a:prstGeom prst="rect">
              <a:avLst/>
            </a:prstGeom>
          </p:spPr>
        </p:pic>
        <p:pic>
          <p:nvPicPr>
            <p:cNvPr id="20" name="Picture 19" descr="A orange circle with white letters on it&#10;&#10;AI-generated content may be incorrect.">
              <a:extLst>
                <a:ext uri="{FF2B5EF4-FFF2-40B4-BE49-F238E27FC236}">
                  <a16:creationId xmlns:a16="http://schemas.microsoft.com/office/drawing/2014/main" id="{CACA8AEA-F970-9745-E4B5-159D87801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351129" y="3712306"/>
              <a:ext cx="594604" cy="613873"/>
            </a:xfrm>
            <a:prstGeom prst="rect">
              <a:avLst/>
            </a:prstGeom>
          </p:spPr>
        </p:pic>
        <p:pic>
          <p:nvPicPr>
            <p:cNvPr id="22" name="Picture 21" descr="A logo of a camera&#10;&#10;AI-generated content may be incorrect.">
              <a:extLst>
                <a:ext uri="{FF2B5EF4-FFF2-40B4-BE49-F238E27FC236}">
                  <a16:creationId xmlns:a16="http://schemas.microsoft.com/office/drawing/2014/main" id="{1D750451-4944-50FF-6E60-CF4DEF2B5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351129" y="4445926"/>
              <a:ext cx="594604" cy="613873"/>
            </a:xfrm>
            <a:prstGeom prst="rect">
              <a:avLst/>
            </a:prstGeom>
          </p:spPr>
        </p:pic>
        <p:pic>
          <p:nvPicPr>
            <p:cNvPr id="24" name="Picture 23" descr="A white and orange button with a play sign&#10;&#10;AI-generated content may be incorrect.">
              <a:extLst>
                <a:ext uri="{FF2B5EF4-FFF2-40B4-BE49-F238E27FC236}">
                  <a16:creationId xmlns:a16="http://schemas.microsoft.com/office/drawing/2014/main" id="{FDC295F2-ACEC-3D88-FA36-5244C81C0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351129" y="5179546"/>
              <a:ext cx="594604" cy="613873"/>
            </a:xfrm>
            <a:prstGeom prst="rect">
              <a:avLst/>
            </a:prstGeom>
          </p:spPr>
        </p:pic>
      </p:grpSp>
      <p:pic>
        <p:nvPicPr>
          <p:cNvPr id="5" name="Graphic 4" descr="Internet with solid fill">
            <a:extLst>
              <a:ext uri="{FF2B5EF4-FFF2-40B4-BE49-F238E27FC236}">
                <a16:creationId xmlns:a16="http://schemas.microsoft.com/office/drawing/2014/main" id="{D6C2AF85-482E-A316-63E4-0177FA4FEC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61621" y="1260730"/>
            <a:ext cx="778824" cy="77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586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E06B4E-B3DF-0589-352F-E8EB4147C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orange lines and black background&#10;&#10;AI-generated content may be incorrect.">
            <a:extLst>
              <a:ext uri="{FF2B5EF4-FFF2-40B4-BE49-F238E27FC236}">
                <a16:creationId xmlns:a16="http://schemas.microsoft.com/office/drawing/2014/main" id="{A36B7549-C90A-4060-65F8-9868D6CFAB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04" y="243513"/>
            <a:ext cx="4320888" cy="19057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5DB9F21-6217-E370-1582-5BA158A73A7D}"/>
              </a:ext>
            </a:extLst>
          </p:cNvPr>
          <p:cNvSpPr txBox="1"/>
          <p:nvPr/>
        </p:nvSpPr>
        <p:spPr>
          <a:xfrm>
            <a:off x="4469607" y="2936230"/>
            <a:ext cx="72498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26522"/>
                </a:solidFill>
                <a:latin typeface="Avenir" panose="02000503020000020003" pitchFamily="2" charset="0"/>
              </a:rPr>
              <a:t>Thank you for supporting World Radiotherapy Awareness Day!</a:t>
            </a:r>
          </a:p>
        </p:txBody>
      </p:sp>
      <p:pic>
        <p:nvPicPr>
          <p:cNvPr id="4" name="Picture 3" descr="A qr code with a few squares&#10;&#10;AI-generated content may be incorrect.">
            <a:extLst>
              <a:ext uri="{FF2B5EF4-FFF2-40B4-BE49-F238E27FC236}">
                <a16:creationId xmlns:a16="http://schemas.microsoft.com/office/drawing/2014/main" id="{3C2BCDAB-842C-60B6-66F4-292A3A227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3198" y="2549855"/>
            <a:ext cx="2896409" cy="289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74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B4A300A-C68B-5641-889D-15DE39AC9533}">
  <we:reference id="cdbb5c38-15c9-4da0-8eab-5227ff292266" version="3.1.0.0" store="EXCatalog" storeType="EXCatalog"/>
  <we:alternateReferences>
    <we:reference id="WA104380449" version="3.1.0.0" store="en-GB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26354</TotalTime>
  <Words>426</Words>
  <Application>Microsoft Macintosh PowerPoint</Application>
  <PresentationFormat>Widescreen</PresentationFormat>
  <Paragraphs>54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Avenir</vt:lpstr>
      <vt:lpstr>Avenir Book</vt:lpstr>
      <vt:lpstr>Avenir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mariana rollgejser</dc:creator>
  <cp:lastModifiedBy>Sandra Turner (Western Sydney LHD)</cp:lastModifiedBy>
  <cp:revision>123</cp:revision>
  <cp:lastPrinted>2025-10-31T15:38:13Z</cp:lastPrinted>
  <dcterms:created xsi:type="dcterms:W3CDTF">2025-03-12T06:09:18Z</dcterms:created>
  <dcterms:modified xsi:type="dcterms:W3CDTF">2026-08-24T10:46:53Z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2026-02-24T11:47:21Z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9e16f777-5760-4b7e-89f0-8d43cb4e392d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50, 0, 1, 1</vt:lpwstr>
  </property>
</Properties>
</file>